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52"/>
  </p:notesMasterIdLst>
  <p:sldIdLst>
    <p:sldId id="267" r:id="rId2"/>
    <p:sldId id="257" r:id="rId3"/>
    <p:sldId id="298" r:id="rId4"/>
    <p:sldId id="259" r:id="rId5"/>
    <p:sldId id="268" r:id="rId6"/>
    <p:sldId id="269" r:id="rId7"/>
    <p:sldId id="270" r:id="rId8"/>
    <p:sldId id="299" r:id="rId9"/>
    <p:sldId id="271" r:id="rId10"/>
    <p:sldId id="300" r:id="rId11"/>
    <p:sldId id="272" r:id="rId12"/>
    <p:sldId id="273" r:id="rId13"/>
    <p:sldId id="274" r:id="rId14"/>
    <p:sldId id="275" r:id="rId15"/>
    <p:sldId id="276" r:id="rId16"/>
    <p:sldId id="301" r:id="rId17"/>
    <p:sldId id="306" r:id="rId18"/>
    <p:sldId id="277" r:id="rId19"/>
    <p:sldId id="316" r:id="rId20"/>
    <p:sldId id="307" r:id="rId21"/>
    <p:sldId id="308" r:id="rId22"/>
    <p:sldId id="309" r:id="rId23"/>
    <p:sldId id="310" r:id="rId24"/>
    <p:sldId id="305" r:id="rId25"/>
    <p:sldId id="302" r:id="rId26"/>
    <p:sldId id="278" r:id="rId27"/>
    <p:sldId id="280" r:id="rId28"/>
    <p:sldId id="311" r:id="rId29"/>
    <p:sldId id="281" r:id="rId30"/>
    <p:sldId id="282" r:id="rId31"/>
    <p:sldId id="283" r:id="rId32"/>
    <p:sldId id="284" r:id="rId33"/>
    <p:sldId id="285" r:id="rId34"/>
    <p:sldId id="312" r:id="rId35"/>
    <p:sldId id="313" r:id="rId36"/>
    <p:sldId id="314" r:id="rId37"/>
    <p:sldId id="286" r:id="rId38"/>
    <p:sldId id="288" r:id="rId39"/>
    <p:sldId id="315" r:id="rId40"/>
    <p:sldId id="289" r:id="rId41"/>
    <p:sldId id="290" r:id="rId42"/>
    <p:sldId id="303" r:id="rId43"/>
    <p:sldId id="292" r:id="rId44"/>
    <p:sldId id="293" r:id="rId45"/>
    <p:sldId id="294" r:id="rId46"/>
    <p:sldId id="317" r:id="rId47"/>
    <p:sldId id="304" r:id="rId48"/>
    <p:sldId id="295" r:id="rId49"/>
    <p:sldId id="296" r:id="rId50"/>
    <p:sldId id="266" r:id="rId51"/>
  </p:sldIdLst>
  <p:sldSz cx="12192000" cy="6858000"/>
  <p:notesSz cx="6858000" cy="9144000"/>
  <p:embeddedFontLst>
    <p:embeddedFont>
      <p:font typeface="Barlow" panose="00000500000000000000" pitchFamily="2" charset="0"/>
      <p:regular r:id="rId53"/>
      <p:bold r:id="rId54"/>
      <p:italic r:id="rId55"/>
      <p:boldItalic r:id="rId56"/>
    </p:embeddedFont>
    <p:embeddedFont>
      <p:font typeface="Calibri" panose="020F0502020204030204" pitchFamily="34" charset="0"/>
      <p:regular r:id="rId57"/>
      <p:bold r:id="rId58"/>
      <p:italic r:id="rId59"/>
      <p:boldItalic r:id="rId60"/>
    </p:embeddedFont>
    <p:embeddedFont>
      <p:font typeface="Cambria Math" panose="02040503050406030204" pitchFamily="18" charset="0"/>
      <p:regular r:id="rId61"/>
    </p:embeddedFont>
    <p:embeddedFont>
      <p:font typeface="JetBrains Mono" panose="02000009000000000000" pitchFamily="49" charset="0"/>
      <p:regular r:id="rId62"/>
      <p:bold r:id="rId63"/>
      <p:italic r:id="rId64"/>
      <p:boldItalic r:id="rId65"/>
    </p:embeddedFont>
    <p:embeddedFont>
      <p:font typeface="K2D" panose="020B0604020202020204" charset="-34"/>
      <p:regular r:id="rId66"/>
      <p:bold r:id="rId67"/>
      <p:italic r:id="rId68"/>
      <p:boldItalic r:id="rId69"/>
    </p:embeddedFont>
    <p:embeddedFont>
      <p:font typeface="Readex Pro" panose="020B0604020202020204" charset="-78"/>
      <p:regular r:id="rId70"/>
      <p:bold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2" roundtripDataSignature="AMtx7miAUcWGAey4JHLpQZOWRvAoZZfN1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1.fntdata"/><Relationship Id="rId68"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9.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slide" Target="slides/slide50.xml"/><Relationship Id="rId72" Type="http://customschemas.google.com/relationships/presentationmetadata" Target="meta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3.fntdata"/><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1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52" name="Google Shape;55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6" name="Google Shape;62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9" name="Google Shape;55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77" name="Google Shape;57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2" name="Google Shape;57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77" name="Google Shape;57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637714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77" name="Google Shape;57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938105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77" name="Google Shape;57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463255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77" name="Google Shape;57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52323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77" name="Google Shape;57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57940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bg>
      <p:bgPr>
        <a:solidFill>
          <a:srgbClr val="1F5CAA"/>
        </a:solidFill>
        <a:effectLst/>
      </p:bgPr>
    </p:bg>
    <p:spTree>
      <p:nvGrpSpPr>
        <p:cNvPr id="1" name="Shape 11"/>
        <p:cNvGrpSpPr/>
        <p:nvPr/>
      </p:nvGrpSpPr>
      <p:grpSpPr>
        <a:xfrm>
          <a:off x="0" y="0"/>
          <a:ext cx="0" cy="0"/>
          <a:chOff x="0" y="0"/>
          <a:chExt cx="0" cy="0"/>
        </a:xfrm>
      </p:grpSpPr>
      <p:sp>
        <p:nvSpPr>
          <p:cNvPr id="12" name="Google Shape;12;p13"/>
          <p:cNvSpPr txBox="1">
            <a:spLocks noGrp="1"/>
          </p:cNvSpPr>
          <p:nvPr>
            <p:ph type="ctrTitle"/>
          </p:nvPr>
        </p:nvSpPr>
        <p:spPr>
          <a:xfrm>
            <a:off x="493144" y="2008231"/>
            <a:ext cx="11205713" cy="1855310"/>
          </a:xfrm>
          <a:prstGeom prst="rect">
            <a:avLst/>
          </a:prstGeom>
          <a:noFill/>
          <a:ln>
            <a:noFill/>
          </a:ln>
        </p:spPr>
        <p:txBody>
          <a:bodyPr spcFirstLastPara="1" wrap="square" lIns="91425" tIns="45700" rIns="91425" bIns="45700" anchor="b" anchorCtr="0">
            <a:normAutofit/>
          </a:bodyPr>
          <a:lstStyle>
            <a:lvl1pPr lvl="0" algn="ctr">
              <a:lnSpc>
                <a:spcPct val="100000"/>
              </a:lnSpc>
              <a:spcBef>
                <a:spcPts val="0"/>
              </a:spcBef>
              <a:spcAft>
                <a:spcPts val="0"/>
              </a:spcAft>
              <a:buClr>
                <a:schemeClr val="lt1"/>
              </a:buClr>
              <a:buSzPts val="4400"/>
              <a:buFont typeface="K2D"/>
              <a:buNone/>
              <a:defRPr sz="4400" b="1">
                <a:solidFill>
                  <a:schemeClr val="lt1"/>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3"/>
          <p:cNvSpPr txBox="1">
            <a:spLocks noGrp="1"/>
          </p:cNvSpPr>
          <p:nvPr>
            <p:ph type="subTitle" idx="1"/>
          </p:nvPr>
        </p:nvSpPr>
        <p:spPr>
          <a:xfrm>
            <a:off x="493144" y="3863542"/>
            <a:ext cx="11205713" cy="1036706"/>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lt1"/>
              </a:buClr>
              <a:buSzPts val="3200"/>
              <a:buNone/>
              <a:defRPr sz="3200">
                <a:solidFill>
                  <a:schemeClr val="lt1"/>
                </a:solidFill>
                <a:latin typeface="Readex Pro"/>
                <a:ea typeface="Readex Pro"/>
                <a:cs typeface="Readex Pro"/>
                <a:sym typeface="Readex Pr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14" name="Google Shape;14;p13"/>
          <p:cNvPicPr preferRelativeResize="0"/>
          <p:nvPr/>
        </p:nvPicPr>
        <p:blipFill rotWithShape="1">
          <a:blip r:embed="rId2">
            <a:alphaModFix/>
          </a:blip>
          <a:srcRect/>
          <a:stretch/>
        </p:blipFill>
        <p:spPr>
          <a:xfrm>
            <a:off x="5565071" y="682737"/>
            <a:ext cx="1061859" cy="1062060"/>
          </a:xfrm>
          <a:prstGeom prst="rect">
            <a:avLst/>
          </a:prstGeom>
          <a:noFill/>
          <a:ln>
            <a:noFill/>
          </a:ln>
        </p:spPr>
      </p:pic>
      <p:sp>
        <p:nvSpPr>
          <p:cNvPr id="15" name="Google Shape;15;p13"/>
          <p:cNvSpPr txBox="1">
            <a:spLocks noGrp="1"/>
          </p:cNvSpPr>
          <p:nvPr>
            <p:ph type="body" idx="2"/>
          </p:nvPr>
        </p:nvSpPr>
        <p:spPr>
          <a:xfrm>
            <a:off x="493144" y="4924425"/>
            <a:ext cx="11205713" cy="492125"/>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lt1"/>
              </a:buClr>
              <a:buSzPts val="2000"/>
              <a:buNone/>
              <a:defRPr sz="2000" b="0">
                <a:solidFill>
                  <a:schemeClr val="lt1"/>
                </a:solidFill>
                <a:latin typeface="Readex Pro"/>
                <a:ea typeface="Readex Pro"/>
                <a:cs typeface="Readex Pro"/>
                <a:sym typeface="Readex Pro"/>
              </a:defRPr>
            </a:lvl1pPr>
            <a:lvl2pPr marL="914400" lvl="1" indent="-228600" algn="l">
              <a:lnSpc>
                <a:spcPct val="90000"/>
              </a:lnSpc>
              <a:spcBef>
                <a:spcPts val="500"/>
              </a:spcBef>
              <a:spcAft>
                <a:spcPts val="0"/>
              </a:spcAft>
              <a:buClr>
                <a:schemeClr val="lt1"/>
              </a:buClr>
              <a:buSzPts val="1400"/>
              <a:buNone/>
              <a:defRPr sz="1400">
                <a:solidFill>
                  <a:schemeClr val="lt1"/>
                </a:solidFill>
                <a:latin typeface="Barlow"/>
                <a:ea typeface="Barlow"/>
                <a:cs typeface="Barlow"/>
                <a:sym typeface="Barlow"/>
              </a:defRPr>
            </a:lvl2pPr>
            <a:lvl3pPr marL="1371600" lvl="2" indent="-228600" algn="l">
              <a:lnSpc>
                <a:spcPct val="90000"/>
              </a:lnSpc>
              <a:spcBef>
                <a:spcPts val="500"/>
              </a:spcBef>
              <a:spcAft>
                <a:spcPts val="0"/>
              </a:spcAft>
              <a:buClr>
                <a:schemeClr val="lt1"/>
              </a:buClr>
              <a:buSzPts val="1200"/>
              <a:buNone/>
              <a:defRPr sz="1200">
                <a:solidFill>
                  <a:schemeClr val="lt1"/>
                </a:solidFill>
                <a:latin typeface="Barlow"/>
                <a:ea typeface="Barlow"/>
                <a:cs typeface="Barlow"/>
                <a:sym typeface="Barlow"/>
              </a:defRPr>
            </a:lvl3pPr>
            <a:lvl4pPr marL="1828800" lvl="3" indent="-228600" algn="l">
              <a:lnSpc>
                <a:spcPct val="90000"/>
              </a:lnSpc>
              <a:spcBef>
                <a:spcPts val="500"/>
              </a:spcBef>
              <a:spcAft>
                <a:spcPts val="0"/>
              </a:spcAft>
              <a:buClr>
                <a:schemeClr val="lt1"/>
              </a:buClr>
              <a:buSzPts val="1100"/>
              <a:buNone/>
              <a:defRPr sz="1100">
                <a:solidFill>
                  <a:schemeClr val="lt1"/>
                </a:solidFill>
                <a:latin typeface="Barlow"/>
                <a:ea typeface="Barlow"/>
                <a:cs typeface="Barlow"/>
                <a:sym typeface="Barlow"/>
              </a:defRPr>
            </a:lvl4pPr>
            <a:lvl5pPr marL="2286000" lvl="4" indent="-228600" algn="l">
              <a:lnSpc>
                <a:spcPct val="90000"/>
              </a:lnSpc>
              <a:spcBef>
                <a:spcPts val="500"/>
              </a:spcBef>
              <a:spcAft>
                <a:spcPts val="0"/>
              </a:spcAft>
              <a:buClr>
                <a:schemeClr val="lt1"/>
              </a:buClr>
              <a:buSzPts val="1100"/>
              <a:buNone/>
              <a:defRPr sz="1100">
                <a:solidFill>
                  <a:schemeClr val="lt1"/>
                </a:solidFill>
                <a:latin typeface="Barlow"/>
                <a:ea typeface="Barlow"/>
                <a:cs typeface="Barlow"/>
                <a:sym typeface="Barlow"/>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 name="Google Shape;16;p13"/>
          <p:cNvSpPr/>
          <p:nvPr/>
        </p:nvSpPr>
        <p:spPr>
          <a:xfrm>
            <a:off x="4998720" y="4782423"/>
            <a:ext cx="2194560" cy="27432"/>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K2D"/>
              <a:ea typeface="K2D"/>
              <a:cs typeface="K2D"/>
              <a:sym typeface="K2D"/>
            </a:endParaRPr>
          </a:p>
        </p:txBody>
      </p:sp>
      <p:grpSp>
        <p:nvGrpSpPr>
          <p:cNvPr id="17" name="Google Shape;17;p13"/>
          <p:cNvGrpSpPr/>
          <p:nvPr/>
        </p:nvGrpSpPr>
        <p:grpSpPr>
          <a:xfrm rot="5400000" flipH="1">
            <a:off x="11994349" y="89858"/>
            <a:ext cx="108319" cy="107166"/>
            <a:chOff x="9886950" y="442913"/>
            <a:chExt cx="216694" cy="214386"/>
          </a:xfrm>
        </p:grpSpPr>
        <p:sp>
          <p:nvSpPr>
            <p:cNvPr id="18" name="Google Shape;18;p13"/>
            <p:cNvSpPr/>
            <p:nvPr/>
          </p:nvSpPr>
          <p:spPr>
            <a:xfrm>
              <a:off x="9886950" y="442913"/>
              <a:ext cx="97631" cy="97631"/>
            </a:xfrm>
            <a:prstGeom prst="roundRect">
              <a:avLst>
                <a:gd name="adj" fmla="val 16667"/>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 name="Google Shape;19;p13"/>
            <p:cNvSpPr/>
            <p:nvPr/>
          </p:nvSpPr>
          <p:spPr>
            <a:xfrm>
              <a:off x="10006013" y="559668"/>
              <a:ext cx="97631" cy="97631"/>
            </a:xfrm>
            <a:prstGeom prst="roundRect">
              <a:avLst>
                <a:gd name="adj" fmla="val 16667"/>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 name="Google Shape;20;p13"/>
            <p:cNvSpPr/>
            <p:nvPr/>
          </p:nvSpPr>
          <p:spPr>
            <a:xfrm>
              <a:off x="10006013" y="442913"/>
              <a:ext cx="97631" cy="97631"/>
            </a:xfrm>
            <a:prstGeom prst="roundRect">
              <a:avLst>
                <a:gd name="adj" fmla="val 16667"/>
              </a:avLst>
            </a:prstGeom>
            <a:solidFill>
              <a:srgbClr val="CC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pic>
        <p:nvPicPr>
          <p:cNvPr id="21" name="Google Shape;21;p13"/>
          <p:cNvPicPr preferRelativeResize="0"/>
          <p:nvPr/>
        </p:nvPicPr>
        <p:blipFill rotWithShape="1">
          <a:blip r:embed="rId3">
            <a:alphaModFix/>
          </a:blip>
          <a:srcRect/>
          <a:stretch/>
        </p:blipFill>
        <p:spPr>
          <a:xfrm>
            <a:off x="2585036" y="6478829"/>
            <a:ext cx="9326880" cy="118101"/>
          </a:xfrm>
          <a:prstGeom prst="rect">
            <a:avLst/>
          </a:prstGeom>
          <a:noFill/>
          <a:ln>
            <a:noFill/>
          </a:ln>
        </p:spPr>
      </p:pic>
      <p:sp>
        <p:nvSpPr>
          <p:cNvPr id="22" name="Google Shape;22;p13"/>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b="0" i="0" u="none" strike="noStrike" cap="none">
                <a:solidFill>
                  <a:schemeClr val="lt1"/>
                </a:solidFill>
                <a:latin typeface="K2D"/>
                <a:ea typeface="K2D"/>
                <a:cs typeface="K2D"/>
                <a:sym typeface="K2D"/>
              </a:rPr>
              <a:t>‹#›</a:t>
            </a:fld>
            <a:endParaRPr sz="1200" b="0" i="0" u="none" strike="noStrike" cap="none">
              <a:solidFill>
                <a:schemeClr val="lt1"/>
              </a:solidFill>
              <a:latin typeface="K2D"/>
              <a:ea typeface="K2D"/>
              <a:cs typeface="K2D"/>
              <a:sym typeface="K2D"/>
            </a:endParaRPr>
          </a:p>
        </p:txBody>
      </p:sp>
      <p:sp>
        <p:nvSpPr>
          <p:cNvPr id="23" name="Google Shape;23;p13"/>
          <p:cNvSpPr/>
          <p:nvPr/>
        </p:nvSpPr>
        <p:spPr>
          <a:xfrm>
            <a:off x="159150" y="6474525"/>
            <a:ext cx="653867" cy="298450"/>
          </a:xfrm>
          <a:prstGeom prst="rect">
            <a:avLst/>
          </a:prstGeom>
          <a:solidFill>
            <a:srgbClr val="27ACE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u="none" strike="noStrike" cap="none">
                <a:solidFill>
                  <a:schemeClr val="lt1"/>
                </a:solidFill>
                <a:latin typeface="K2D"/>
                <a:ea typeface="K2D"/>
                <a:cs typeface="K2D"/>
                <a:sym typeface="K2D"/>
              </a:rPr>
              <a:t>CTU</a:t>
            </a:r>
            <a:endParaRPr/>
          </a:p>
        </p:txBody>
      </p:sp>
      <p:grpSp>
        <p:nvGrpSpPr>
          <p:cNvPr id="24" name="Google Shape;24;p13"/>
          <p:cNvGrpSpPr/>
          <p:nvPr/>
        </p:nvGrpSpPr>
        <p:grpSpPr>
          <a:xfrm>
            <a:off x="817685" y="6410864"/>
            <a:ext cx="2760487" cy="403790"/>
            <a:chOff x="741485" y="6410864"/>
            <a:chExt cx="2760487" cy="403790"/>
          </a:xfrm>
        </p:grpSpPr>
        <p:sp>
          <p:nvSpPr>
            <p:cNvPr id="25" name="Google Shape;25;p13"/>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800"/>
                <a:buFont typeface="Readex Pro"/>
                <a:buNone/>
              </a:pPr>
              <a:r>
                <a:rPr lang="en-US" sz="800" b="0" i="0" u="none" strike="noStrike" cap="none">
                  <a:solidFill>
                    <a:schemeClr val="lt1"/>
                  </a:solidFill>
                  <a:latin typeface="Readex Pro"/>
                  <a:ea typeface="Readex Pro"/>
                  <a:cs typeface="Readex Pro"/>
                  <a:sym typeface="Readex Pro"/>
                </a:rPr>
                <a:t>Cộng đồng – Toàn diện – Ưu việt</a:t>
              </a:r>
              <a:endParaRPr sz="800" b="0" i="0" u="none" strike="noStrike" cap="none">
                <a:solidFill>
                  <a:schemeClr val="lt1"/>
                </a:solidFill>
                <a:latin typeface="Readex Pro"/>
                <a:ea typeface="Readex Pro"/>
                <a:cs typeface="Readex Pro"/>
                <a:sym typeface="Readex Pro"/>
              </a:endParaRPr>
            </a:p>
          </p:txBody>
        </p:sp>
        <p:sp>
          <p:nvSpPr>
            <p:cNvPr id="26" name="Google Shape;26;p13"/>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u="none" strike="noStrike" cap="none">
                  <a:solidFill>
                    <a:schemeClr val="lt1"/>
                  </a:solidFill>
                  <a:latin typeface="K2D"/>
                  <a:ea typeface="K2D"/>
                  <a:cs typeface="K2D"/>
                  <a:sym typeface="K2D"/>
                </a:rPr>
                <a:t>ĐẠI HỌC CẦN THƠ</a:t>
              </a:r>
              <a:endParaRPr sz="1400" b="1">
                <a:solidFill>
                  <a:schemeClr val="lt1"/>
                </a:solidFill>
                <a:latin typeface="K2D"/>
                <a:ea typeface="K2D"/>
                <a:cs typeface="K2D"/>
                <a:sym typeface="K2D"/>
              </a:endParaRPr>
            </a:p>
          </p:txBody>
        </p:sp>
      </p:grpSp>
      <p:sp>
        <p:nvSpPr>
          <p:cNvPr id="27" name="Google Shape;27;p13"/>
          <p:cNvSpPr txBox="1"/>
          <p:nvPr/>
        </p:nvSpPr>
        <p:spPr>
          <a:xfrm>
            <a:off x="10529596" y="6467840"/>
            <a:ext cx="1483098"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chemeClr val="lt1"/>
                </a:solidFill>
                <a:latin typeface="K2D"/>
                <a:ea typeface="K2D"/>
                <a:cs typeface="K2D"/>
                <a:sym typeface="K2D"/>
              </a:rPr>
              <a:t>www.ctu.edu.vn</a:t>
            </a:r>
            <a:endParaRPr/>
          </a:p>
        </p:txBody>
      </p:sp>
      <p:sp>
        <p:nvSpPr>
          <p:cNvPr id="28" name="Google Shape;28;p13"/>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solidFill>
                  <a:schemeClr val="lt1"/>
                </a:solidFill>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3"/>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solidFill>
                  <a:schemeClr val="lt1"/>
                </a:solidFill>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Top">
  <p:cSld name="Picture Top">
    <p:bg>
      <p:bgPr>
        <a:solidFill>
          <a:schemeClr val="lt1"/>
        </a:solidFill>
        <a:effectLst/>
      </p:bgPr>
    </p:bg>
    <p:spTree>
      <p:nvGrpSpPr>
        <p:cNvPr id="1" name="Shape 307"/>
        <p:cNvGrpSpPr/>
        <p:nvPr/>
      </p:nvGrpSpPr>
      <p:grpSpPr>
        <a:xfrm>
          <a:off x="0" y="0"/>
          <a:ext cx="0" cy="0"/>
          <a:chOff x="0" y="0"/>
          <a:chExt cx="0" cy="0"/>
        </a:xfrm>
      </p:grpSpPr>
      <p:grpSp>
        <p:nvGrpSpPr>
          <p:cNvPr id="308" name="Google Shape;308;p29"/>
          <p:cNvGrpSpPr/>
          <p:nvPr/>
        </p:nvGrpSpPr>
        <p:grpSpPr>
          <a:xfrm>
            <a:off x="152386" y="134613"/>
            <a:ext cx="11887228" cy="2275212"/>
            <a:chOff x="125766" y="134611"/>
            <a:chExt cx="3918888" cy="6192393"/>
          </a:xfrm>
        </p:grpSpPr>
        <p:sp>
          <p:nvSpPr>
            <p:cNvPr id="309" name="Google Shape;309;p29"/>
            <p:cNvSpPr/>
            <p:nvPr/>
          </p:nvSpPr>
          <p:spPr>
            <a:xfrm>
              <a:off x="125766" y="134614"/>
              <a:ext cx="3918888" cy="6192390"/>
            </a:xfrm>
            <a:prstGeom prst="rect">
              <a:avLst/>
            </a:prstGeom>
            <a:solidFill>
              <a:srgbClr val="1F5C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310" name="Google Shape;310;p29"/>
            <p:cNvSpPr/>
            <p:nvPr/>
          </p:nvSpPr>
          <p:spPr>
            <a:xfrm>
              <a:off x="125766" y="134611"/>
              <a:ext cx="3918888" cy="124432"/>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grpSp>
      <p:sp>
        <p:nvSpPr>
          <p:cNvPr id="311" name="Google Shape;311;p29"/>
          <p:cNvSpPr txBox="1">
            <a:spLocks noGrp="1"/>
          </p:cNvSpPr>
          <p:nvPr>
            <p:ph type="subTitle" idx="1"/>
          </p:nvPr>
        </p:nvSpPr>
        <p:spPr>
          <a:xfrm>
            <a:off x="6191250" y="465934"/>
            <a:ext cx="5229225" cy="1634339"/>
          </a:xfrm>
          <a:prstGeom prst="rect">
            <a:avLst/>
          </a:prstGeom>
          <a:noFill/>
          <a:ln>
            <a:noFill/>
          </a:ln>
        </p:spPr>
        <p:txBody>
          <a:bodyPr spcFirstLastPara="1" wrap="square" lIns="91425" tIns="45700" rIns="91425" bIns="45700" anchor="t" anchorCtr="0">
            <a:noAutofit/>
          </a:bodyPr>
          <a:lstStyle>
            <a:lvl1pPr lvl="0" algn="l">
              <a:lnSpc>
                <a:spcPct val="150000"/>
              </a:lnSpc>
              <a:spcBef>
                <a:spcPts val="1000"/>
              </a:spcBef>
              <a:spcAft>
                <a:spcPts val="0"/>
              </a:spcAft>
              <a:buClr>
                <a:schemeClr val="lt1"/>
              </a:buClr>
              <a:buSzPts val="1600"/>
              <a:buNone/>
              <a:defRPr sz="1600" b="0" i="0">
                <a:solidFill>
                  <a:schemeClr val="lt1"/>
                </a:solidFill>
                <a:latin typeface="Readex Pro"/>
                <a:ea typeface="Readex Pro"/>
                <a:cs typeface="Readex Pro"/>
                <a:sym typeface="Readex Pr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12" name="Google Shape;312;p29"/>
          <p:cNvSpPr txBox="1">
            <a:spLocks noGrp="1"/>
          </p:cNvSpPr>
          <p:nvPr>
            <p:ph type="ctrTitle"/>
          </p:nvPr>
        </p:nvSpPr>
        <p:spPr>
          <a:xfrm>
            <a:off x="624705" y="3223632"/>
            <a:ext cx="4928369" cy="1420849"/>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1F5CA9"/>
              </a:buClr>
              <a:buSzPts val="2800"/>
              <a:buFont typeface="K2D"/>
              <a:buNone/>
              <a:defRPr sz="2800" b="1">
                <a:solidFill>
                  <a:srgbClr val="1F5CA9"/>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3" name="Google Shape;313;p29"/>
          <p:cNvSpPr>
            <a:spLocks noGrp="1"/>
          </p:cNvSpPr>
          <p:nvPr>
            <p:ph type="pic" idx="2"/>
          </p:nvPr>
        </p:nvSpPr>
        <p:spPr>
          <a:xfrm>
            <a:off x="625089" y="438150"/>
            <a:ext cx="4927600" cy="2619375"/>
          </a:xfrm>
          <a:prstGeom prst="rect">
            <a:avLst/>
          </a:prstGeom>
          <a:solidFill>
            <a:schemeClr val="lt1"/>
          </a:solidFill>
          <a:ln>
            <a:noFill/>
          </a:ln>
        </p:spPr>
      </p:sp>
      <p:sp>
        <p:nvSpPr>
          <p:cNvPr id="314" name="Google Shape;314;p29"/>
          <p:cNvSpPr/>
          <p:nvPr/>
        </p:nvSpPr>
        <p:spPr>
          <a:xfrm>
            <a:off x="624706" y="3062972"/>
            <a:ext cx="4927984" cy="88554"/>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pic>
        <p:nvPicPr>
          <p:cNvPr id="315" name="Google Shape;315;p29"/>
          <p:cNvPicPr preferRelativeResize="0"/>
          <p:nvPr/>
        </p:nvPicPr>
        <p:blipFill rotWithShape="1">
          <a:blip r:embed="rId2">
            <a:alphaModFix amt="85000"/>
          </a:blip>
          <a:srcRect/>
          <a:stretch/>
        </p:blipFill>
        <p:spPr>
          <a:xfrm>
            <a:off x="7069466" y="2644402"/>
            <a:ext cx="3453753" cy="3402396"/>
          </a:xfrm>
          <a:prstGeom prst="rect">
            <a:avLst/>
          </a:prstGeom>
          <a:noFill/>
          <a:ln>
            <a:noFill/>
          </a:ln>
        </p:spPr>
      </p:pic>
      <p:pic>
        <p:nvPicPr>
          <p:cNvPr id="316" name="Google Shape;316;p29"/>
          <p:cNvPicPr preferRelativeResize="0"/>
          <p:nvPr/>
        </p:nvPicPr>
        <p:blipFill rotWithShape="1">
          <a:blip r:embed="rId3">
            <a:alphaModFix/>
          </a:blip>
          <a:srcRect/>
          <a:stretch/>
        </p:blipFill>
        <p:spPr>
          <a:xfrm>
            <a:off x="11353815" y="2177429"/>
            <a:ext cx="457200" cy="457200"/>
          </a:xfrm>
          <a:prstGeom prst="rect">
            <a:avLst/>
          </a:prstGeom>
          <a:noFill/>
          <a:ln>
            <a:noFill/>
          </a:ln>
        </p:spPr>
      </p:pic>
      <p:pic>
        <p:nvPicPr>
          <p:cNvPr id="317" name="Google Shape;317;p29"/>
          <p:cNvPicPr preferRelativeResize="0"/>
          <p:nvPr/>
        </p:nvPicPr>
        <p:blipFill rotWithShape="1">
          <a:blip r:embed="rId4">
            <a:alphaModFix/>
          </a:blip>
          <a:srcRect/>
          <a:stretch/>
        </p:blipFill>
        <p:spPr>
          <a:xfrm>
            <a:off x="11987783" y="93587"/>
            <a:ext cx="107165" cy="107007"/>
          </a:xfrm>
          <a:prstGeom prst="rect">
            <a:avLst/>
          </a:prstGeom>
          <a:noFill/>
          <a:ln>
            <a:noFill/>
          </a:ln>
        </p:spPr>
      </p:pic>
      <p:sp>
        <p:nvSpPr>
          <p:cNvPr id="318" name="Google Shape;318;p29"/>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319" name="Google Shape;319;p29"/>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320" name="Google Shape;320;p29"/>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321" name="Google Shape;321;p29"/>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322" name="Google Shape;322;p29"/>
          <p:cNvGrpSpPr/>
          <p:nvPr/>
        </p:nvGrpSpPr>
        <p:grpSpPr>
          <a:xfrm>
            <a:off x="817685" y="6410864"/>
            <a:ext cx="2760487" cy="403790"/>
            <a:chOff x="741485" y="6410864"/>
            <a:chExt cx="2760487" cy="403790"/>
          </a:xfrm>
        </p:grpSpPr>
        <p:sp>
          <p:nvSpPr>
            <p:cNvPr id="323" name="Google Shape;323;p29"/>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324" name="Google Shape;324;p29"/>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325" name="Google Shape;325;p29"/>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326" name="Google Shape;326;p29"/>
          <p:cNvPicPr preferRelativeResize="0"/>
          <p:nvPr/>
        </p:nvPicPr>
        <p:blipFill rotWithShape="1">
          <a:blip r:embed="rId5">
            <a:alphaModFix/>
          </a:blip>
          <a:srcRect/>
          <a:stretch/>
        </p:blipFill>
        <p:spPr>
          <a:xfrm>
            <a:off x="2583391" y="6481985"/>
            <a:ext cx="9339545" cy="118261"/>
          </a:xfrm>
          <a:prstGeom prst="rect">
            <a:avLst/>
          </a:prstGeom>
          <a:noFill/>
          <a:ln>
            <a:noFill/>
          </a:ln>
        </p:spPr>
      </p:pic>
      <p:sp>
        <p:nvSpPr>
          <p:cNvPr id="327" name="Google Shape;327;p29"/>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8" name="Google Shape;328;p29"/>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Bottom">
  <p:cSld name="Picture Bottom">
    <p:bg>
      <p:bgPr>
        <a:solidFill>
          <a:schemeClr val="lt1"/>
        </a:solidFill>
        <a:effectLst/>
      </p:bgPr>
    </p:bg>
    <p:spTree>
      <p:nvGrpSpPr>
        <p:cNvPr id="1" name="Shape 329"/>
        <p:cNvGrpSpPr/>
        <p:nvPr/>
      </p:nvGrpSpPr>
      <p:grpSpPr>
        <a:xfrm>
          <a:off x="0" y="0"/>
          <a:ext cx="0" cy="0"/>
          <a:chOff x="0" y="0"/>
          <a:chExt cx="0" cy="0"/>
        </a:xfrm>
      </p:grpSpPr>
      <p:grpSp>
        <p:nvGrpSpPr>
          <p:cNvPr id="330" name="Google Shape;330;p30"/>
          <p:cNvGrpSpPr/>
          <p:nvPr/>
        </p:nvGrpSpPr>
        <p:grpSpPr>
          <a:xfrm>
            <a:off x="152386" y="3979538"/>
            <a:ext cx="11887228" cy="2275212"/>
            <a:chOff x="125766" y="134611"/>
            <a:chExt cx="3918888" cy="6192393"/>
          </a:xfrm>
        </p:grpSpPr>
        <p:sp>
          <p:nvSpPr>
            <p:cNvPr id="331" name="Google Shape;331;p30"/>
            <p:cNvSpPr/>
            <p:nvPr/>
          </p:nvSpPr>
          <p:spPr>
            <a:xfrm>
              <a:off x="125766" y="134614"/>
              <a:ext cx="3918888" cy="6192390"/>
            </a:xfrm>
            <a:prstGeom prst="rect">
              <a:avLst/>
            </a:prstGeom>
            <a:solidFill>
              <a:srgbClr val="1F5C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332" name="Google Shape;332;p30"/>
            <p:cNvSpPr/>
            <p:nvPr/>
          </p:nvSpPr>
          <p:spPr>
            <a:xfrm>
              <a:off x="125766" y="134611"/>
              <a:ext cx="3918888" cy="124432"/>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grpSp>
      <p:sp>
        <p:nvSpPr>
          <p:cNvPr id="333" name="Google Shape;333;p30"/>
          <p:cNvSpPr txBox="1">
            <a:spLocks noGrp="1"/>
          </p:cNvSpPr>
          <p:nvPr>
            <p:ph type="subTitle" idx="1"/>
          </p:nvPr>
        </p:nvSpPr>
        <p:spPr>
          <a:xfrm>
            <a:off x="741485" y="4229011"/>
            <a:ext cx="5229225" cy="1634339"/>
          </a:xfrm>
          <a:prstGeom prst="rect">
            <a:avLst/>
          </a:prstGeom>
          <a:noFill/>
          <a:ln>
            <a:noFill/>
          </a:ln>
        </p:spPr>
        <p:txBody>
          <a:bodyPr spcFirstLastPara="1" wrap="square" lIns="91425" tIns="45700" rIns="91425" bIns="45700" anchor="t" anchorCtr="0">
            <a:normAutofit/>
          </a:bodyPr>
          <a:lstStyle>
            <a:lvl1pPr lvl="0" algn="l">
              <a:lnSpc>
                <a:spcPct val="150000"/>
              </a:lnSpc>
              <a:spcBef>
                <a:spcPts val="1000"/>
              </a:spcBef>
              <a:spcAft>
                <a:spcPts val="0"/>
              </a:spcAft>
              <a:buClr>
                <a:schemeClr val="lt1"/>
              </a:buClr>
              <a:buSzPts val="1600"/>
              <a:buNone/>
              <a:defRPr sz="1600" b="0" i="0">
                <a:solidFill>
                  <a:schemeClr val="lt1"/>
                </a:solidFill>
                <a:latin typeface="Readex Pro"/>
                <a:ea typeface="Readex Pro"/>
                <a:cs typeface="Readex Pro"/>
                <a:sym typeface="Readex Pr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34" name="Google Shape;334;p30"/>
          <p:cNvSpPr txBox="1">
            <a:spLocks noGrp="1"/>
          </p:cNvSpPr>
          <p:nvPr>
            <p:ph type="ctrTitle"/>
          </p:nvPr>
        </p:nvSpPr>
        <p:spPr>
          <a:xfrm>
            <a:off x="6569891" y="811935"/>
            <a:ext cx="5229225" cy="1420849"/>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1F5CA9"/>
              </a:buClr>
              <a:buSzPts val="2800"/>
              <a:buFont typeface="K2D"/>
              <a:buNone/>
              <a:defRPr sz="2800" b="1">
                <a:solidFill>
                  <a:srgbClr val="1F5CA9"/>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5" name="Google Shape;335;p30"/>
          <p:cNvSpPr>
            <a:spLocks noGrp="1"/>
          </p:cNvSpPr>
          <p:nvPr>
            <p:ph type="pic" idx="2"/>
          </p:nvPr>
        </p:nvSpPr>
        <p:spPr>
          <a:xfrm>
            <a:off x="6720704" y="2860675"/>
            <a:ext cx="4927600" cy="2619375"/>
          </a:xfrm>
          <a:prstGeom prst="rect">
            <a:avLst/>
          </a:prstGeom>
          <a:solidFill>
            <a:schemeClr val="lt1"/>
          </a:solidFill>
          <a:ln>
            <a:noFill/>
          </a:ln>
        </p:spPr>
      </p:sp>
      <p:sp>
        <p:nvSpPr>
          <p:cNvPr id="336" name="Google Shape;336;p30"/>
          <p:cNvSpPr/>
          <p:nvPr/>
        </p:nvSpPr>
        <p:spPr>
          <a:xfrm>
            <a:off x="6720704" y="2772120"/>
            <a:ext cx="4928369" cy="88554"/>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pic>
        <p:nvPicPr>
          <p:cNvPr id="337" name="Google Shape;337;p30"/>
          <p:cNvPicPr preferRelativeResize="0"/>
          <p:nvPr/>
        </p:nvPicPr>
        <p:blipFill rotWithShape="1">
          <a:blip r:embed="rId2">
            <a:alphaModFix amt="85000"/>
          </a:blip>
          <a:srcRect/>
          <a:stretch/>
        </p:blipFill>
        <p:spPr>
          <a:xfrm>
            <a:off x="1183842" y="373388"/>
            <a:ext cx="3453753" cy="3402396"/>
          </a:xfrm>
          <a:prstGeom prst="rect">
            <a:avLst/>
          </a:prstGeom>
          <a:noFill/>
          <a:ln>
            <a:noFill/>
          </a:ln>
        </p:spPr>
      </p:pic>
      <p:pic>
        <p:nvPicPr>
          <p:cNvPr id="338" name="Google Shape;338;p30"/>
          <p:cNvPicPr preferRelativeResize="0"/>
          <p:nvPr/>
        </p:nvPicPr>
        <p:blipFill rotWithShape="1">
          <a:blip r:embed="rId3">
            <a:alphaModFix/>
          </a:blip>
          <a:srcRect/>
          <a:stretch/>
        </p:blipFill>
        <p:spPr>
          <a:xfrm rot="-5400000">
            <a:off x="222467" y="3759764"/>
            <a:ext cx="457200" cy="457200"/>
          </a:xfrm>
          <a:prstGeom prst="rect">
            <a:avLst/>
          </a:prstGeom>
          <a:noFill/>
          <a:ln>
            <a:noFill/>
          </a:ln>
        </p:spPr>
      </p:pic>
      <p:pic>
        <p:nvPicPr>
          <p:cNvPr id="339" name="Google Shape;339;p30"/>
          <p:cNvPicPr preferRelativeResize="0"/>
          <p:nvPr/>
        </p:nvPicPr>
        <p:blipFill rotWithShape="1">
          <a:blip r:embed="rId4">
            <a:alphaModFix/>
          </a:blip>
          <a:srcRect/>
          <a:stretch/>
        </p:blipFill>
        <p:spPr>
          <a:xfrm>
            <a:off x="11987783" y="93587"/>
            <a:ext cx="107165" cy="107007"/>
          </a:xfrm>
          <a:prstGeom prst="rect">
            <a:avLst/>
          </a:prstGeom>
          <a:noFill/>
          <a:ln>
            <a:noFill/>
          </a:ln>
        </p:spPr>
      </p:pic>
      <p:sp>
        <p:nvSpPr>
          <p:cNvPr id="340" name="Google Shape;340;p30"/>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341" name="Google Shape;341;p30"/>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342" name="Google Shape;342;p30"/>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343" name="Google Shape;343;p30"/>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344" name="Google Shape;344;p30"/>
          <p:cNvGrpSpPr/>
          <p:nvPr/>
        </p:nvGrpSpPr>
        <p:grpSpPr>
          <a:xfrm>
            <a:off x="817685" y="6410864"/>
            <a:ext cx="2760487" cy="403790"/>
            <a:chOff x="741485" y="6410864"/>
            <a:chExt cx="2760487" cy="403790"/>
          </a:xfrm>
        </p:grpSpPr>
        <p:sp>
          <p:nvSpPr>
            <p:cNvPr id="345" name="Google Shape;345;p30"/>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346" name="Google Shape;346;p30"/>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347" name="Google Shape;347;p30"/>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348" name="Google Shape;348;p30"/>
          <p:cNvPicPr preferRelativeResize="0"/>
          <p:nvPr/>
        </p:nvPicPr>
        <p:blipFill rotWithShape="1">
          <a:blip r:embed="rId5">
            <a:alphaModFix/>
          </a:blip>
          <a:srcRect/>
          <a:stretch/>
        </p:blipFill>
        <p:spPr>
          <a:xfrm>
            <a:off x="2583391" y="6481985"/>
            <a:ext cx="9339545" cy="118261"/>
          </a:xfrm>
          <a:prstGeom prst="rect">
            <a:avLst/>
          </a:prstGeom>
          <a:noFill/>
          <a:ln>
            <a:noFill/>
          </a:ln>
        </p:spPr>
      </p:pic>
      <p:sp>
        <p:nvSpPr>
          <p:cNvPr id="349" name="Google Shape;349;p30"/>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0" name="Google Shape;350;p30"/>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51"/>
        <p:cNvGrpSpPr/>
        <p:nvPr/>
      </p:nvGrpSpPr>
      <p:grpSpPr>
        <a:xfrm>
          <a:off x="0" y="0"/>
          <a:ext cx="0" cy="0"/>
          <a:chOff x="0" y="0"/>
          <a:chExt cx="0" cy="0"/>
        </a:xfrm>
      </p:grpSpPr>
      <p:sp>
        <p:nvSpPr>
          <p:cNvPr id="352" name="Google Shape;352;p31"/>
          <p:cNvSpPr txBox="1">
            <a:spLocks noGrp="1"/>
          </p:cNvSpPr>
          <p:nvPr>
            <p:ph type="title"/>
          </p:nvPr>
        </p:nvSpPr>
        <p:spPr>
          <a:xfrm>
            <a:off x="839788" y="365125"/>
            <a:ext cx="10515600" cy="93886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F5CA9"/>
              </a:buClr>
              <a:buSzPts val="3600"/>
              <a:buFont typeface="K2D"/>
              <a:buNone/>
              <a:defRPr sz="3600" b="1">
                <a:solidFill>
                  <a:srgbClr val="1F5CA9"/>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3" name="Google Shape;353;p31"/>
          <p:cNvSpPr txBox="1">
            <a:spLocks noGrp="1"/>
          </p:cNvSpPr>
          <p:nvPr>
            <p:ph type="body" idx="1"/>
          </p:nvPr>
        </p:nvSpPr>
        <p:spPr>
          <a:xfrm>
            <a:off x="839789" y="1919678"/>
            <a:ext cx="504666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00AFEF"/>
              </a:buClr>
              <a:buSzPts val="2800"/>
              <a:buNone/>
              <a:defRPr sz="2800" b="1">
                <a:solidFill>
                  <a:srgbClr val="00AFEF"/>
                </a:solidFill>
                <a:latin typeface="K2D"/>
                <a:ea typeface="K2D"/>
                <a:cs typeface="K2D"/>
                <a:sym typeface="K2D"/>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54" name="Google Shape;354;p31"/>
          <p:cNvSpPr txBox="1">
            <a:spLocks noGrp="1"/>
          </p:cNvSpPr>
          <p:nvPr>
            <p:ph type="body" idx="2"/>
          </p:nvPr>
        </p:nvSpPr>
        <p:spPr>
          <a:xfrm>
            <a:off x="839788" y="3006726"/>
            <a:ext cx="5046662" cy="310940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000"/>
              <a:buNone/>
              <a:defRPr sz="2000" b="0" i="0">
                <a:latin typeface="Readex Pro"/>
                <a:ea typeface="Readex Pro"/>
                <a:cs typeface="Readex Pro"/>
                <a:sym typeface="Readex Pro"/>
              </a:defRPr>
            </a:lvl1pPr>
            <a:lvl2pPr marL="914400" lvl="1" indent="-228600" algn="l">
              <a:lnSpc>
                <a:spcPct val="90000"/>
              </a:lnSpc>
              <a:spcBef>
                <a:spcPts val="500"/>
              </a:spcBef>
              <a:spcAft>
                <a:spcPts val="0"/>
              </a:spcAft>
              <a:buClr>
                <a:schemeClr val="dk1"/>
              </a:buClr>
              <a:buSzPts val="1800"/>
              <a:buNone/>
              <a:defRPr sz="1800" b="0" i="0">
                <a:latin typeface="Readex Pro"/>
                <a:ea typeface="Readex Pro"/>
                <a:cs typeface="Readex Pro"/>
                <a:sym typeface="Readex Pro"/>
              </a:defRPr>
            </a:lvl2pPr>
            <a:lvl3pPr marL="1371600" lvl="2" indent="-228600" algn="l">
              <a:lnSpc>
                <a:spcPct val="90000"/>
              </a:lnSpc>
              <a:spcBef>
                <a:spcPts val="500"/>
              </a:spcBef>
              <a:spcAft>
                <a:spcPts val="0"/>
              </a:spcAft>
              <a:buClr>
                <a:schemeClr val="dk1"/>
              </a:buClr>
              <a:buSzPts val="1600"/>
              <a:buNone/>
              <a:defRPr sz="1600" b="0" i="0">
                <a:latin typeface="Readex Pro"/>
                <a:ea typeface="Readex Pro"/>
                <a:cs typeface="Readex Pro"/>
                <a:sym typeface="Readex Pro"/>
              </a:defRPr>
            </a:lvl3pPr>
            <a:lvl4pPr marL="1828800" lvl="3" indent="-228600" algn="l">
              <a:lnSpc>
                <a:spcPct val="90000"/>
              </a:lnSpc>
              <a:spcBef>
                <a:spcPts val="500"/>
              </a:spcBef>
              <a:spcAft>
                <a:spcPts val="0"/>
              </a:spcAft>
              <a:buClr>
                <a:schemeClr val="dk1"/>
              </a:buClr>
              <a:buSzPts val="1400"/>
              <a:buNone/>
              <a:defRPr sz="1400" b="0" i="0">
                <a:latin typeface="Readex Pro"/>
                <a:ea typeface="Readex Pro"/>
                <a:cs typeface="Readex Pro"/>
                <a:sym typeface="Readex Pro"/>
              </a:defRPr>
            </a:lvl4pPr>
            <a:lvl5pPr marL="2286000" lvl="4" indent="-228600" algn="l">
              <a:lnSpc>
                <a:spcPct val="90000"/>
              </a:lnSpc>
              <a:spcBef>
                <a:spcPts val="500"/>
              </a:spcBef>
              <a:spcAft>
                <a:spcPts val="0"/>
              </a:spcAft>
              <a:buClr>
                <a:schemeClr val="dk1"/>
              </a:buClr>
              <a:buSzPts val="1400"/>
              <a:buNone/>
              <a:defRPr sz="1400" b="0" i="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5" name="Google Shape;355;p31"/>
          <p:cNvSpPr txBox="1">
            <a:spLocks noGrp="1"/>
          </p:cNvSpPr>
          <p:nvPr>
            <p:ph type="body" idx="3"/>
          </p:nvPr>
        </p:nvSpPr>
        <p:spPr>
          <a:xfrm>
            <a:off x="6308727" y="1919678"/>
            <a:ext cx="504666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00AFEF"/>
              </a:buClr>
              <a:buSzPts val="2800"/>
              <a:buNone/>
              <a:defRPr sz="2800" b="1">
                <a:solidFill>
                  <a:srgbClr val="00AFEF"/>
                </a:solidFill>
                <a:latin typeface="K2D"/>
                <a:ea typeface="K2D"/>
                <a:cs typeface="K2D"/>
                <a:sym typeface="K2D"/>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56" name="Google Shape;356;p31"/>
          <p:cNvSpPr txBox="1">
            <a:spLocks noGrp="1"/>
          </p:cNvSpPr>
          <p:nvPr>
            <p:ph type="body" idx="4"/>
          </p:nvPr>
        </p:nvSpPr>
        <p:spPr>
          <a:xfrm>
            <a:off x="6308726" y="3006726"/>
            <a:ext cx="5046662" cy="310940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000"/>
              <a:buNone/>
              <a:defRPr sz="2000" b="0" i="0">
                <a:latin typeface="Readex Pro"/>
                <a:ea typeface="Readex Pro"/>
                <a:cs typeface="Readex Pro"/>
                <a:sym typeface="Readex Pro"/>
              </a:defRPr>
            </a:lvl1pPr>
            <a:lvl2pPr marL="914400" lvl="1" indent="-228600" algn="l">
              <a:lnSpc>
                <a:spcPct val="90000"/>
              </a:lnSpc>
              <a:spcBef>
                <a:spcPts val="500"/>
              </a:spcBef>
              <a:spcAft>
                <a:spcPts val="0"/>
              </a:spcAft>
              <a:buClr>
                <a:schemeClr val="dk1"/>
              </a:buClr>
              <a:buSzPts val="1800"/>
              <a:buNone/>
              <a:defRPr sz="1800" b="0" i="0">
                <a:latin typeface="Readex Pro"/>
                <a:ea typeface="Readex Pro"/>
                <a:cs typeface="Readex Pro"/>
                <a:sym typeface="Readex Pro"/>
              </a:defRPr>
            </a:lvl2pPr>
            <a:lvl3pPr marL="1371600" lvl="2" indent="-228600" algn="l">
              <a:lnSpc>
                <a:spcPct val="90000"/>
              </a:lnSpc>
              <a:spcBef>
                <a:spcPts val="500"/>
              </a:spcBef>
              <a:spcAft>
                <a:spcPts val="0"/>
              </a:spcAft>
              <a:buClr>
                <a:schemeClr val="dk1"/>
              </a:buClr>
              <a:buSzPts val="1600"/>
              <a:buNone/>
              <a:defRPr sz="1600" b="0" i="0">
                <a:latin typeface="Readex Pro"/>
                <a:ea typeface="Readex Pro"/>
                <a:cs typeface="Readex Pro"/>
                <a:sym typeface="Readex Pro"/>
              </a:defRPr>
            </a:lvl3pPr>
            <a:lvl4pPr marL="1828800" lvl="3" indent="-228600" algn="l">
              <a:lnSpc>
                <a:spcPct val="90000"/>
              </a:lnSpc>
              <a:spcBef>
                <a:spcPts val="500"/>
              </a:spcBef>
              <a:spcAft>
                <a:spcPts val="0"/>
              </a:spcAft>
              <a:buClr>
                <a:schemeClr val="dk1"/>
              </a:buClr>
              <a:buSzPts val="1400"/>
              <a:buNone/>
              <a:defRPr sz="1400" b="0" i="0">
                <a:latin typeface="Readex Pro"/>
                <a:ea typeface="Readex Pro"/>
                <a:cs typeface="Readex Pro"/>
                <a:sym typeface="Readex Pro"/>
              </a:defRPr>
            </a:lvl4pPr>
            <a:lvl5pPr marL="2286000" lvl="4" indent="-228600" algn="l">
              <a:lnSpc>
                <a:spcPct val="90000"/>
              </a:lnSpc>
              <a:spcBef>
                <a:spcPts val="500"/>
              </a:spcBef>
              <a:spcAft>
                <a:spcPts val="0"/>
              </a:spcAft>
              <a:buClr>
                <a:schemeClr val="dk1"/>
              </a:buClr>
              <a:buSzPts val="1400"/>
              <a:buNone/>
              <a:defRPr sz="1400" b="0" i="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357" name="Google Shape;357;p31"/>
          <p:cNvPicPr preferRelativeResize="0"/>
          <p:nvPr/>
        </p:nvPicPr>
        <p:blipFill rotWithShape="1">
          <a:blip r:embed="rId2">
            <a:alphaModFix/>
          </a:blip>
          <a:srcRect/>
          <a:stretch/>
        </p:blipFill>
        <p:spPr>
          <a:xfrm>
            <a:off x="478656" y="688507"/>
            <a:ext cx="292100" cy="292100"/>
          </a:xfrm>
          <a:prstGeom prst="rect">
            <a:avLst/>
          </a:prstGeom>
          <a:noFill/>
          <a:ln>
            <a:noFill/>
          </a:ln>
        </p:spPr>
      </p:pic>
      <p:pic>
        <p:nvPicPr>
          <p:cNvPr id="358" name="Google Shape;358;p31"/>
          <p:cNvPicPr preferRelativeResize="0"/>
          <p:nvPr/>
        </p:nvPicPr>
        <p:blipFill rotWithShape="1">
          <a:blip r:embed="rId3">
            <a:alphaModFix/>
          </a:blip>
          <a:srcRect/>
          <a:stretch/>
        </p:blipFill>
        <p:spPr>
          <a:xfrm>
            <a:off x="11987783" y="93587"/>
            <a:ext cx="107165" cy="107007"/>
          </a:xfrm>
          <a:prstGeom prst="rect">
            <a:avLst/>
          </a:prstGeom>
          <a:noFill/>
          <a:ln>
            <a:noFill/>
          </a:ln>
        </p:spPr>
      </p:pic>
      <p:sp>
        <p:nvSpPr>
          <p:cNvPr id="359" name="Google Shape;359;p31"/>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360" name="Google Shape;360;p31"/>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361" name="Google Shape;361;p31"/>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362" name="Google Shape;362;p31"/>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363" name="Google Shape;363;p31"/>
          <p:cNvGrpSpPr/>
          <p:nvPr/>
        </p:nvGrpSpPr>
        <p:grpSpPr>
          <a:xfrm>
            <a:off x="817685" y="6410864"/>
            <a:ext cx="2760487" cy="403790"/>
            <a:chOff x="741485" y="6410864"/>
            <a:chExt cx="2760487" cy="403790"/>
          </a:xfrm>
        </p:grpSpPr>
        <p:sp>
          <p:nvSpPr>
            <p:cNvPr id="364" name="Google Shape;364;p31"/>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365" name="Google Shape;365;p31"/>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366" name="Google Shape;366;p31"/>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367" name="Google Shape;367;p31"/>
          <p:cNvPicPr preferRelativeResize="0"/>
          <p:nvPr/>
        </p:nvPicPr>
        <p:blipFill rotWithShape="1">
          <a:blip r:embed="rId4">
            <a:alphaModFix/>
          </a:blip>
          <a:srcRect/>
          <a:stretch/>
        </p:blipFill>
        <p:spPr>
          <a:xfrm>
            <a:off x="2583391" y="6481985"/>
            <a:ext cx="9339545" cy="118261"/>
          </a:xfrm>
          <a:prstGeom prst="rect">
            <a:avLst/>
          </a:prstGeom>
          <a:noFill/>
          <a:ln>
            <a:noFill/>
          </a:ln>
        </p:spPr>
      </p:pic>
      <p:sp>
        <p:nvSpPr>
          <p:cNvPr id="368" name="Google Shape;368;p31"/>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9" name="Google Shape;369;p31"/>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52"/>
                                        </p:tgtEl>
                                        <p:attrNameLst>
                                          <p:attrName>style.visibility</p:attrName>
                                        </p:attrNameLst>
                                      </p:cBhvr>
                                      <p:to>
                                        <p:strVal val="visible"/>
                                      </p:to>
                                    </p:set>
                                    <p:animEffect transition="in" filter="fade">
                                      <p:cBhvr>
                                        <p:cTn id="7" dur="1000"/>
                                        <p:tgtEl>
                                          <p:spTgt spid="3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 Columns">
  <p:cSld name="2 Columns">
    <p:spTree>
      <p:nvGrpSpPr>
        <p:cNvPr id="1" name="Shape 370"/>
        <p:cNvGrpSpPr/>
        <p:nvPr/>
      </p:nvGrpSpPr>
      <p:grpSpPr>
        <a:xfrm>
          <a:off x="0" y="0"/>
          <a:ext cx="0" cy="0"/>
          <a:chOff x="0" y="0"/>
          <a:chExt cx="0" cy="0"/>
        </a:xfrm>
      </p:grpSpPr>
      <p:cxnSp>
        <p:nvCxnSpPr>
          <p:cNvPr id="371" name="Google Shape;371;p32"/>
          <p:cNvCxnSpPr/>
          <p:nvPr/>
        </p:nvCxnSpPr>
        <p:spPr>
          <a:xfrm>
            <a:off x="6096000" y="1162050"/>
            <a:ext cx="0" cy="4753154"/>
          </a:xfrm>
          <a:prstGeom prst="straightConnector1">
            <a:avLst/>
          </a:prstGeom>
          <a:noFill/>
          <a:ln w="57150" cap="rnd" cmpd="sng">
            <a:solidFill>
              <a:srgbClr val="00AFEF">
                <a:alpha val="24705"/>
              </a:srgbClr>
            </a:solidFill>
            <a:prstDash val="dot"/>
            <a:miter lim="800000"/>
            <a:headEnd type="none" w="sm" len="sm"/>
            <a:tailEnd type="none" w="sm" len="sm"/>
          </a:ln>
        </p:spPr>
      </p:cxnSp>
      <p:sp>
        <p:nvSpPr>
          <p:cNvPr id="372" name="Google Shape;372;p32"/>
          <p:cNvSpPr>
            <a:spLocks noGrp="1"/>
          </p:cNvSpPr>
          <p:nvPr>
            <p:ph type="pic" idx="2"/>
          </p:nvPr>
        </p:nvSpPr>
        <p:spPr>
          <a:xfrm>
            <a:off x="897765" y="1162050"/>
            <a:ext cx="4697377" cy="1949450"/>
          </a:xfrm>
          <a:prstGeom prst="rect">
            <a:avLst/>
          </a:prstGeom>
          <a:noFill/>
          <a:ln>
            <a:noFill/>
          </a:ln>
        </p:spPr>
      </p:sp>
      <p:sp>
        <p:nvSpPr>
          <p:cNvPr id="373" name="Google Shape;373;p32"/>
          <p:cNvSpPr>
            <a:spLocks noGrp="1"/>
          </p:cNvSpPr>
          <p:nvPr>
            <p:ph type="pic" idx="3"/>
          </p:nvPr>
        </p:nvSpPr>
        <p:spPr>
          <a:xfrm>
            <a:off x="6597297" y="1162050"/>
            <a:ext cx="4697377" cy="1949450"/>
          </a:xfrm>
          <a:prstGeom prst="rect">
            <a:avLst/>
          </a:prstGeom>
          <a:noFill/>
          <a:ln>
            <a:noFill/>
          </a:ln>
        </p:spPr>
      </p:sp>
      <p:sp>
        <p:nvSpPr>
          <p:cNvPr id="374" name="Google Shape;374;p32"/>
          <p:cNvSpPr txBox="1">
            <a:spLocks noGrp="1"/>
          </p:cNvSpPr>
          <p:nvPr>
            <p:ph type="body" idx="1"/>
          </p:nvPr>
        </p:nvSpPr>
        <p:spPr>
          <a:xfrm>
            <a:off x="898361" y="3302000"/>
            <a:ext cx="4695748" cy="261302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800"/>
              <a:buNone/>
              <a:defRPr sz="1800">
                <a:latin typeface="Readex Pro"/>
                <a:ea typeface="Readex Pro"/>
                <a:cs typeface="Readex Pro"/>
                <a:sym typeface="Readex Pro"/>
              </a:defRPr>
            </a:lvl1pPr>
            <a:lvl2pPr marL="914400" lvl="1" indent="-228600" algn="l">
              <a:lnSpc>
                <a:spcPct val="90000"/>
              </a:lnSpc>
              <a:spcBef>
                <a:spcPts val="500"/>
              </a:spcBef>
              <a:spcAft>
                <a:spcPts val="0"/>
              </a:spcAft>
              <a:buClr>
                <a:schemeClr val="dk1"/>
              </a:buClr>
              <a:buSzPts val="1600"/>
              <a:buNone/>
              <a:defRPr sz="1600">
                <a:latin typeface="Readex Pro"/>
                <a:ea typeface="Readex Pro"/>
                <a:cs typeface="Readex Pro"/>
                <a:sym typeface="Readex Pro"/>
              </a:defRPr>
            </a:lvl2pPr>
            <a:lvl3pPr marL="1371600" lvl="2" indent="-228600" algn="l">
              <a:lnSpc>
                <a:spcPct val="90000"/>
              </a:lnSpc>
              <a:spcBef>
                <a:spcPts val="500"/>
              </a:spcBef>
              <a:spcAft>
                <a:spcPts val="0"/>
              </a:spcAft>
              <a:buClr>
                <a:schemeClr val="dk1"/>
              </a:buClr>
              <a:buSzPts val="1400"/>
              <a:buNone/>
              <a:defRPr sz="1400">
                <a:latin typeface="Readex Pro"/>
                <a:ea typeface="Readex Pro"/>
                <a:cs typeface="Readex Pro"/>
                <a:sym typeface="Readex Pro"/>
              </a:defRPr>
            </a:lvl3pPr>
            <a:lvl4pPr marL="1828800" lvl="3" indent="-228600" algn="l">
              <a:lnSpc>
                <a:spcPct val="90000"/>
              </a:lnSpc>
              <a:spcBef>
                <a:spcPts val="500"/>
              </a:spcBef>
              <a:spcAft>
                <a:spcPts val="0"/>
              </a:spcAft>
              <a:buClr>
                <a:schemeClr val="dk1"/>
              </a:buClr>
              <a:buSzPts val="1200"/>
              <a:buNone/>
              <a:defRPr sz="1200">
                <a:latin typeface="Readex Pro"/>
                <a:ea typeface="Readex Pro"/>
                <a:cs typeface="Readex Pro"/>
                <a:sym typeface="Readex Pro"/>
              </a:defRPr>
            </a:lvl4pPr>
            <a:lvl5pPr marL="2286000" lvl="4" indent="-228600" algn="l">
              <a:lnSpc>
                <a:spcPct val="90000"/>
              </a:lnSpc>
              <a:spcBef>
                <a:spcPts val="500"/>
              </a:spcBef>
              <a:spcAft>
                <a:spcPts val="0"/>
              </a:spcAft>
              <a:buClr>
                <a:schemeClr val="dk1"/>
              </a:buClr>
              <a:buSzPts val="1200"/>
              <a:buNone/>
              <a:defRPr sz="120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5" name="Google Shape;375;p32"/>
          <p:cNvSpPr txBox="1">
            <a:spLocks noGrp="1"/>
          </p:cNvSpPr>
          <p:nvPr>
            <p:ph type="body" idx="4"/>
          </p:nvPr>
        </p:nvSpPr>
        <p:spPr>
          <a:xfrm>
            <a:off x="6597892" y="3302000"/>
            <a:ext cx="4695748" cy="261302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800"/>
              <a:buNone/>
              <a:defRPr sz="1800">
                <a:latin typeface="Readex Pro"/>
                <a:ea typeface="Readex Pro"/>
                <a:cs typeface="Readex Pro"/>
                <a:sym typeface="Readex Pro"/>
              </a:defRPr>
            </a:lvl1pPr>
            <a:lvl2pPr marL="914400" lvl="1" indent="-228600" algn="l">
              <a:lnSpc>
                <a:spcPct val="90000"/>
              </a:lnSpc>
              <a:spcBef>
                <a:spcPts val="500"/>
              </a:spcBef>
              <a:spcAft>
                <a:spcPts val="0"/>
              </a:spcAft>
              <a:buClr>
                <a:schemeClr val="dk1"/>
              </a:buClr>
              <a:buSzPts val="1600"/>
              <a:buNone/>
              <a:defRPr sz="1600">
                <a:latin typeface="Readex Pro"/>
                <a:ea typeface="Readex Pro"/>
                <a:cs typeface="Readex Pro"/>
                <a:sym typeface="Readex Pro"/>
              </a:defRPr>
            </a:lvl2pPr>
            <a:lvl3pPr marL="1371600" lvl="2" indent="-228600" algn="l">
              <a:lnSpc>
                <a:spcPct val="90000"/>
              </a:lnSpc>
              <a:spcBef>
                <a:spcPts val="500"/>
              </a:spcBef>
              <a:spcAft>
                <a:spcPts val="0"/>
              </a:spcAft>
              <a:buClr>
                <a:schemeClr val="dk1"/>
              </a:buClr>
              <a:buSzPts val="1400"/>
              <a:buNone/>
              <a:defRPr sz="1400">
                <a:latin typeface="Readex Pro"/>
                <a:ea typeface="Readex Pro"/>
                <a:cs typeface="Readex Pro"/>
                <a:sym typeface="Readex Pro"/>
              </a:defRPr>
            </a:lvl3pPr>
            <a:lvl4pPr marL="1828800" lvl="3" indent="-228600" algn="l">
              <a:lnSpc>
                <a:spcPct val="90000"/>
              </a:lnSpc>
              <a:spcBef>
                <a:spcPts val="500"/>
              </a:spcBef>
              <a:spcAft>
                <a:spcPts val="0"/>
              </a:spcAft>
              <a:buClr>
                <a:schemeClr val="dk1"/>
              </a:buClr>
              <a:buSzPts val="1200"/>
              <a:buNone/>
              <a:defRPr sz="1200">
                <a:latin typeface="Readex Pro"/>
                <a:ea typeface="Readex Pro"/>
                <a:cs typeface="Readex Pro"/>
                <a:sym typeface="Readex Pro"/>
              </a:defRPr>
            </a:lvl4pPr>
            <a:lvl5pPr marL="2286000" lvl="4" indent="-228600" algn="l">
              <a:lnSpc>
                <a:spcPct val="90000"/>
              </a:lnSpc>
              <a:spcBef>
                <a:spcPts val="500"/>
              </a:spcBef>
              <a:spcAft>
                <a:spcPts val="0"/>
              </a:spcAft>
              <a:buClr>
                <a:schemeClr val="dk1"/>
              </a:buClr>
              <a:buSzPts val="1200"/>
              <a:buNone/>
              <a:defRPr sz="120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6" name="Google Shape;376;p32"/>
          <p:cNvSpPr/>
          <p:nvPr/>
        </p:nvSpPr>
        <p:spPr>
          <a:xfrm rot="10800000">
            <a:off x="898257" y="3126125"/>
            <a:ext cx="4692825" cy="7836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377" name="Google Shape;377;p32"/>
          <p:cNvSpPr/>
          <p:nvPr/>
        </p:nvSpPr>
        <p:spPr>
          <a:xfrm rot="10800000">
            <a:off x="6597788" y="3126125"/>
            <a:ext cx="4692825" cy="7836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pic>
        <p:nvPicPr>
          <p:cNvPr id="378" name="Google Shape;378;p32"/>
          <p:cNvPicPr preferRelativeResize="0"/>
          <p:nvPr/>
        </p:nvPicPr>
        <p:blipFill rotWithShape="1">
          <a:blip r:embed="rId2">
            <a:alphaModFix/>
          </a:blip>
          <a:srcRect/>
          <a:stretch/>
        </p:blipFill>
        <p:spPr>
          <a:xfrm>
            <a:off x="11987783" y="93587"/>
            <a:ext cx="107165" cy="107007"/>
          </a:xfrm>
          <a:prstGeom prst="rect">
            <a:avLst/>
          </a:prstGeom>
          <a:noFill/>
          <a:ln>
            <a:noFill/>
          </a:ln>
        </p:spPr>
      </p:pic>
      <p:sp>
        <p:nvSpPr>
          <p:cNvPr id="379" name="Google Shape;379;p32"/>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380" name="Google Shape;380;p32"/>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381" name="Google Shape;381;p32"/>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382" name="Google Shape;382;p32"/>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383" name="Google Shape;383;p32"/>
          <p:cNvGrpSpPr/>
          <p:nvPr/>
        </p:nvGrpSpPr>
        <p:grpSpPr>
          <a:xfrm>
            <a:off x="817685" y="6410864"/>
            <a:ext cx="2760487" cy="403790"/>
            <a:chOff x="741485" y="6410864"/>
            <a:chExt cx="2760487" cy="403790"/>
          </a:xfrm>
        </p:grpSpPr>
        <p:sp>
          <p:nvSpPr>
            <p:cNvPr id="384" name="Google Shape;384;p32"/>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385" name="Google Shape;385;p32"/>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386" name="Google Shape;386;p32"/>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387" name="Google Shape;387;p32"/>
          <p:cNvPicPr preferRelativeResize="0"/>
          <p:nvPr/>
        </p:nvPicPr>
        <p:blipFill rotWithShape="1">
          <a:blip r:embed="rId3">
            <a:alphaModFix/>
          </a:blip>
          <a:srcRect/>
          <a:stretch/>
        </p:blipFill>
        <p:spPr>
          <a:xfrm>
            <a:off x="2583391" y="6481985"/>
            <a:ext cx="9339545" cy="118261"/>
          </a:xfrm>
          <a:prstGeom prst="rect">
            <a:avLst/>
          </a:prstGeom>
          <a:noFill/>
          <a:ln>
            <a:noFill/>
          </a:ln>
        </p:spPr>
      </p:pic>
      <p:sp>
        <p:nvSpPr>
          <p:cNvPr id="388" name="Google Shape;388;p32"/>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9" name="Google Shape;389;p32"/>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s">
  <p:cSld name="3 Columns">
    <p:spTree>
      <p:nvGrpSpPr>
        <p:cNvPr id="1" name="Shape 390"/>
        <p:cNvGrpSpPr/>
        <p:nvPr/>
      </p:nvGrpSpPr>
      <p:grpSpPr>
        <a:xfrm>
          <a:off x="0" y="0"/>
          <a:ext cx="0" cy="0"/>
          <a:chOff x="0" y="0"/>
          <a:chExt cx="0" cy="0"/>
        </a:xfrm>
      </p:grpSpPr>
      <p:sp>
        <p:nvSpPr>
          <p:cNvPr id="391" name="Google Shape;391;p33"/>
          <p:cNvSpPr>
            <a:spLocks noGrp="1"/>
          </p:cNvSpPr>
          <p:nvPr>
            <p:ph type="pic" idx="2"/>
          </p:nvPr>
        </p:nvSpPr>
        <p:spPr>
          <a:xfrm>
            <a:off x="329375" y="1162050"/>
            <a:ext cx="3368256" cy="1949450"/>
          </a:xfrm>
          <a:prstGeom prst="rect">
            <a:avLst/>
          </a:prstGeom>
          <a:noFill/>
          <a:ln>
            <a:noFill/>
          </a:ln>
        </p:spPr>
      </p:sp>
      <p:cxnSp>
        <p:nvCxnSpPr>
          <p:cNvPr id="392" name="Google Shape;392;p33"/>
          <p:cNvCxnSpPr/>
          <p:nvPr/>
        </p:nvCxnSpPr>
        <p:spPr>
          <a:xfrm>
            <a:off x="4038600" y="1162050"/>
            <a:ext cx="0" cy="4753154"/>
          </a:xfrm>
          <a:prstGeom prst="straightConnector1">
            <a:avLst/>
          </a:prstGeom>
          <a:noFill/>
          <a:ln w="57150" cap="rnd" cmpd="sng">
            <a:solidFill>
              <a:srgbClr val="00AFEF">
                <a:alpha val="24705"/>
              </a:srgbClr>
            </a:solidFill>
            <a:prstDash val="dot"/>
            <a:miter lim="800000"/>
            <a:headEnd type="none" w="sm" len="sm"/>
            <a:tailEnd type="none" w="sm" len="sm"/>
          </a:ln>
        </p:spPr>
      </p:cxnSp>
      <p:cxnSp>
        <p:nvCxnSpPr>
          <p:cNvPr id="393" name="Google Shape;393;p33"/>
          <p:cNvCxnSpPr/>
          <p:nvPr/>
        </p:nvCxnSpPr>
        <p:spPr>
          <a:xfrm>
            <a:off x="8086459" y="1162050"/>
            <a:ext cx="0" cy="4753154"/>
          </a:xfrm>
          <a:prstGeom prst="straightConnector1">
            <a:avLst/>
          </a:prstGeom>
          <a:noFill/>
          <a:ln w="57150" cap="rnd" cmpd="sng">
            <a:solidFill>
              <a:srgbClr val="00AFEF">
                <a:alpha val="24705"/>
              </a:srgbClr>
            </a:solidFill>
            <a:prstDash val="dot"/>
            <a:miter lim="800000"/>
            <a:headEnd type="none" w="sm" len="sm"/>
            <a:tailEnd type="none" w="sm" len="sm"/>
          </a:ln>
        </p:spPr>
      </p:cxnSp>
      <p:sp>
        <p:nvSpPr>
          <p:cNvPr id="394" name="Google Shape;394;p33"/>
          <p:cNvSpPr>
            <a:spLocks noGrp="1"/>
          </p:cNvSpPr>
          <p:nvPr>
            <p:ph type="pic" idx="3"/>
          </p:nvPr>
        </p:nvSpPr>
        <p:spPr>
          <a:xfrm>
            <a:off x="4378402" y="1162050"/>
            <a:ext cx="3368256" cy="1949450"/>
          </a:xfrm>
          <a:prstGeom prst="rect">
            <a:avLst/>
          </a:prstGeom>
          <a:noFill/>
          <a:ln>
            <a:noFill/>
          </a:ln>
        </p:spPr>
      </p:sp>
      <p:sp>
        <p:nvSpPr>
          <p:cNvPr id="395" name="Google Shape;395;p33"/>
          <p:cNvSpPr>
            <a:spLocks noGrp="1"/>
          </p:cNvSpPr>
          <p:nvPr>
            <p:ph type="pic" idx="4"/>
          </p:nvPr>
        </p:nvSpPr>
        <p:spPr>
          <a:xfrm>
            <a:off x="8426261" y="1162050"/>
            <a:ext cx="3368256" cy="1949450"/>
          </a:xfrm>
          <a:prstGeom prst="rect">
            <a:avLst/>
          </a:prstGeom>
          <a:noFill/>
          <a:ln>
            <a:noFill/>
          </a:ln>
        </p:spPr>
      </p:sp>
      <p:sp>
        <p:nvSpPr>
          <p:cNvPr id="396" name="Google Shape;396;p33"/>
          <p:cNvSpPr txBox="1">
            <a:spLocks noGrp="1"/>
          </p:cNvSpPr>
          <p:nvPr>
            <p:ph type="body" idx="1"/>
          </p:nvPr>
        </p:nvSpPr>
        <p:spPr>
          <a:xfrm>
            <a:off x="329912" y="3302000"/>
            <a:ext cx="3367088" cy="2613025"/>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800"/>
              <a:buNone/>
              <a:defRPr sz="1800">
                <a:latin typeface="Readex Pro"/>
                <a:ea typeface="Readex Pro"/>
                <a:cs typeface="Readex Pro"/>
                <a:sym typeface="Readex Pro"/>
              </a:defRPr>
            </a:lvl1pPr>
            <a:lvl2pPr marL="914400" lvl="1" indent="-228600" algn="l">
              <a:lnSpc>
                <a:spcPct val="100000"/>
              </a:lnSpc>
              <a:spcBef>
                <a:spcPts val="500"/>
              </a:spcBef>
              <a:spcAft>
                <a:spcPts val="0"/>
              </a:spcAft>
              <a:buClr>
                <a:schemeClr val="dk1"/>
              </a:buClr>
              <a:buSzPts val="1600"/>
              <a:buNone/>
              <a:defRPr sz="1600">
                <a:latin typeface="Readex Pro"/>
                <a:ea typeface="Readex Pro"/>
                <a:cs typeface="Readex Pro"/>
                <a:sym typeface="Readex Pro"/>
              </a:defRPr>
            </a:lvl2pPr>
            <a:lvl3pPr marL="1371600" lvl="2" indent="-228600" algn="l">
              <a:lnSpc>
                <a:spcPct val="100000"/>
              </a:lnSpc>
              <a:spcBef>
                <a:spcPts val="500"/>
              </a:spcBef>
              <a:spcAft>
                <a:spcPts val="0"/>
              </a:spcAft>
              <a:buClr>
                <a:schemeClr val="dk1"/>
              </a:buClr>
              <a:buSzPts val="1400"/>
              <a:buNone/>
              <a:defRPr sz="1400">
                <a:latin typeface="Readex Pro"/>
                <a:ea typeface="Readex Pro"/>
                <a:cs typeface="Readex Pro"/>
                <a:sym typeface="Readex Pro"/>
              </a:defRPr>
            </a:lvl3pPr>
            <a:lvl4pPr marL="1828800" lvl="3" indent="-228600" algn="l">
              <a:lnSpc>
                <a:spcPct val="100000"/>
              </a:lnSpc>
              <a:spcBef>
                <a:spcPts val="500"/>
              </a:spcBef>
              <a:spcAft>
                <a:spcPts val="0"/>
              </a:spcAft>
              <a:buClr>
                <a:schemeClr val="dk1"/>
              </a:buClr>
              <a:buSzPts val="1200"/>
              <a:buNone/>
              <a:defRPr sz="1200">
                <a:latin typeface="Readex Pro"/>
                <a:ea typeface="Readex Pro"/>
                <a:cs typeface="Readex Pro"/>
                <a:sym typeface="Readex Pro"/>
              </a:defRPr>
            </a:lvl4pPr>
            <a:lvl5pPr marL="2286000" lvl="4" indent="-228600" algn="l">
              <a:lnSpc>
                <a:spcPct val="100000"/>
              </a:lnSpc>
              <a:spcBef>
                <a:spcPts val="500"/>
              </a:spcBef>
              <a:spcAft>
                <a:spcPts val="0"/>
              </a:spcAft>
              <a:buClr>
                <a:schemeClr val="dk1"/>
              </a:buClr>
              <a:buSzPts val="1200"/>
              <a:buNone/>
              <a:defRPr sz="120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7" name="Google Shape;397;p33"/>
          <p:cNvSpPr txBox="1">
            <a:spLocks noGrp="1"/>
          </p:cNvSpPr>
          <p:nvPr>
            <p:ph type="body" idx="5"/>
          </p:nvPr>
        </p:nvSpPr>
        <p:spPr>
          <a:xfrm>
            <a:off x="4378402" y="3302000"/>
            <a:ext cx="3367088" cy="261302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800"/>
              <a:buNone/>
              <a:defRPr sz="1800">
                <a:latin typeface="Readex Pro"/>
                <a:ea typeface="Readex Pro"/>
                <a:cs typeface="Readex Pro"/>
                <a:sym typeface="Readex Pro"/>
              </a:defRPr>
            </a:lvl1pPr>
            <a:lvl2pPr marL="914400" lvl="1" indent="-228600" algn="l">
              <a:lnSpc>
                <a:spcPct val="90000"/>
              </a:lnSpc>
              <a:spcBef>
                <a:spcPts val="500"/>
              </a:spcBef>
              <a:spcAft>
                <a:spcPts val="0"/>
              </a:spcAft>
              <a:buClr>
                <a:schemeClr val="dk1"/>
              </a:buClr>
              <a:buSzPts val="1600"/>
              <a:buNone/>
              <a:defRPr sz="1600">
                <a:latin typeface="Readex Pro"/>
                <a:ea typeface="Readex Pro"/>
                <a:cs typeface="Readex Pro"/>
                <a:sym typeface="Readex Pro"/>
              </a:defRPr>
            </a:lvl2pPr>
            <a:lvl3pPr marL="1371600" lvl="2" indent="-228600" algn="l">
              <a:lnSpc>
                <a:spcPct val="90000"/>
              </a:lnSpc>
              <a:spcBef>
                <a:spcPts val="500"/>
              </a:spcBef>
              <a:spcAft>
                <a:spcPts val="0"/>
              </a:spcAft>
              <a:buClr>
                <a:schemeClr val="dk1"/>
              </a:buClr>
              <a:buSzPts val="1400"/>
              <a:buNone/>
              <a:defRPr sz="1400">
                <a:latin typeface="Readex Pro"/>
                <a:ea typeface="Readex Pro"/>
                <a:cs typeface="Readex Pro"/>
                <a:sym typeface="Readex Pro"/>
              </a:defRPr>
            </a:lvl3pPr>
            <a:lvl4pPr marL="1828800" lvl="3" indent="-228600" algn="l">
              <a:lnSpc>
                <a:spcPct val="90000"/>
              </a:lnSpc>
              <a:spcBef>
                <a:spcPts val="500"/>
              </a:spcBef>
              <a:spcAft>
                <a:spcPts val="0"/>
              </a:spcAft>
              <a:buClr>
                <a:schemeClr val="dk1"/>
              </a:buClr>
              <a:buSzPts val="1200"/>
              <a:buNone/>
              <a:defRPr sz="1200">
                <a:latin typeface="Readex Pro"/>
                <a:ea typeface="Readex Pro"/>
                <a:cs typeface="Readex Pro"/>
                <a:sym typeface="Readex Pro"/>
              </a:defRPr>
            </a:lvl4pPr>
            <a:lvl5pPr marL="2286000" lvl="4" indent="-228600" algn="l">
              <a:lnSpc>
                <a:spcPct val="90000"/>
              </a:lnSpc>
              <a:spcBef>
                <a:spcPts val="500"/>
              </a:spcBef>
              <a:spcAft>
                <a:spcPts val="0"/>
              </a:spcAft>
              <a:buClr>
                <a:schemeClr val="dk1"/>
              </a:buClr>
              <a:buSzPts val="1200"/>
              <a:buNone/>
              <a:defRPr sz="120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8" name="Google Shape;398;p33"/>
          <p:cNvSpPr txBox="1">
            <a:spLocks noGrp="1"/>
          </p:cNvSpPr>
          <p:nvPr>
            <p:ph type="body" idx="6"/>
          </p:nvPr>
        </p:nvSpPr>
        <p:spPr>
          <a:xfrm>
            <a:off x="8426260" y="3302000"/>
            <a:ext cx="3367088" cy="261302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800"/>
              <a:buNone/>
              <a:defRPr sz="1800">
                <a:latin typeface="Readex Pro"/>
                <a:ea typeface="Readex Pro"/>
                <a:cs typeface="Readex Pro"/>
                <a:sym typeface="Readex Pro"/>
              </a:defRPr>
            </a:lvl1pPr>
            <a:lvl2pPr marL="914400" lvl="1" indent="-228600" algn="l">
              <a:lnSpc>
                <a:spcPct val="90000"/>
              </a:lnSpc>
              <a:spcBef>
                <a:spcPts val="500"/>
              </a:spcBef>
              <a:spcAft>
                <a:spcPts val="0"/>
              </a:spcAft>
              <a:buClr>
                <a:schemeClr val="dk1"/>
              </a:buClr>
              <a:buSzPts val="1600"/>
              <a:buNone/>
              <a:defRPr sz="1600">
                <a:latin typeface="Readex Pro"/>
                <a:ea typeface="Readex Pro"/>
                <a:cs typeface="Readex Pro"/>
                <a:sym typeface="Readex Pro"/>
              </a:defRPr>
            </a:lvl2pPr>
            <a:lvl3pPr marL="1371600" lvl="2" indent="-228600" algn="l">
              <a:lnSpc>
                <a:spcPct val="90000"/>
              </a:lnSpc>
              <a:spcBef>
                <a:spcPts val="500"/>
              </a:spcBef>
              <a:spcAft>
                <a:spcPts val="0"/>
              </a:spcAft>
              <a:buClr>
                <a:schemeClr val="dk1"/>
              </a:buClr>
              <a:buSzPts val="1400"/>
              <a:buNone/>
              <a:defRPr sz="1400">
                <a:latin typeface="Readex Pro"/>
                <a:ea typeface="Readex Pro"/>
                <a:cs typeface="Readex Pro"/>
                <a:sym typeface="Readex Pro"/>
              </a:defRPr>
            </a:lvl3pPr>
            <a:lvl4pPr marL="1828800" lvl="3" indent="-228600" algn="l">
              <a:lnSpc>
                <a:spcPct val="90000"/>
              </a:lnSpc>
              <a:spcBef>
                <a:spcPts val="500"/>
              </a:spcBef>
              <a:spcAft>
                <a:spcPts val="0"/>
              </a:spcAft>
              <a:buClr>
                <a:schemeClr val="dk1"/>
              </a:buClr>
              <a:buSzPts val="1200"/>
              <a:buNone/>
              <a:defRPr sz="1200">
                <a:latin typeface="Readex Pro"/>
                <a:ea typeface="Readex Pro"/>
                <a:cs typeface="Readex Pro"/>
                <a:sym typeface="Readex Pro"/>
              </a:defRPr>
            </a:lvl4pPr>
            <a:lvl5pPr marL="2286000" lvl="4" indent="-228600" algn="l">
              <a:lnSpc>
                <a:spcPct val="90000"/>
              </a:lnSpc>
              <a:spcBef>
                <a:spcPts val="500"/>
              </a:spcBef>
              <a:spcAft>
                <a:spcPts val="0"/>
              </a:spcAft>
              <a:buClr>
                <a:schemeClr val="dk1"/>
              </a:buClr>
              <a:buSzPts val="1200"/>
              <a:buNone/>
              <a:defRPr sz="120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9" name="Google Shape;399;p33"/>
          <p:cNvSpPr/>
          <p:nvPr/>
        </p:nvSpPr>
        <p:spPr>
          <a:xfrm rot="10800000">
            <a:off x="329374" y="3126125"/>
            <a:ext cx="3364992" cy="7836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400" name="Google Shape;400;p33"/>
          <p:cNvSpPr/>
          <p:nvPr/>
        </p:nvSpPr>
        <p:spPr>
          <a:xfrm rot="10800000">
            <a:off x="4377232" y="3126125"/>
            <a:ext cx="3364992" cy="7836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401" name="Google Shape;401;p33"/>
          <p:cNvSpPr/>
          <p:nvPr/>
        </p:nvSpPr>
        <p:spPr>
          <a:xfrm rot="10800000">
            <a:off x="8425090" y="3126125"/>
            <a:ext cx="3364992" cy="7836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pic>
        <p:nvPicPr>
          <p:cNvPr id="402" name="Google Shape;402;p33"/>
          <p:cNvPicPr preferRelativeResize="0"/>
          <p:nvPr/>
        </p:nvPicPr>
        <p:blipFill rotWithShape="1">
          <a:blip r:embed="rId2">
            <a:alphaModFix/>
          </a:blip>
          <a:srcRect/>
          <a:stretch/>
        </p:blipFill>
        <p:spPr>
          <a:xfrm>
            <a:off x="11987783" y="93587"/>
            <a:ext cx="107165" cy="107007"/>
          </a:xfrm>
          <a:prstGeom prst="rect">
            <a:avLst/>
          </a:prstGeom>
          <a:noFill/>
          <a:ln>
            <a:noFill/>
          </a:ln>
        </p:spPr>
      </p:pic>
      <p:sp>
        <p:nvSpPr>
          <p:cNvPr id="403" name="Google Shape;403;p33"/>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404" name="Google Shape;404;p33"/>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405" name="Google Shape;405;p33"/>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406" name="Google Shape;406;p33"/>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407" name="Google Shape;407;p33"/>
          <p:cNvGrpSpPr/>
          <p:nvPr/>
        </p:nvGrpSpPr>
        <p:grpSpPr>
          <a:xfrm>
            <a:off x="817685" y="6410864"/>
            <a:ext cx="2760487" cy="403790"/>
            <a:chOff x="741485" y="6410864"/>
            <a:chExt cx="2760487" cy="403790"/>
          </a:xfrm>
        </p:grpSpPr>
        <p:sp>
          <p:nvSpPr>
            <p:cNvPr id="408" name="Google Shape;408;p33"/>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409" name="Google Shape;409;p33"/>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410" name="Google Shape;410;p33"/>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411" name="Google Shape;411;p33"/>
          <p:cNvPicPr preferRelativeResize="0"/>
          <p:nvPr/>
        </p:nvPicPr>
        <p:blipFill rotWithShape="1">
          <a:blip r:embed="rId3">
            <a:alphaModFix/>
          </a:blip>
          <a:srcRect/>
          <a:stretch/>
        </p:blipFill>
        <p:spPr>
          <a:xfrm>
            <a:off x="2583391" y="6481985"/>
            <a:ext cx="9339545" cy="118261"/>
          </a:xfrm>
          <a:prstGeom prst="rect">
            <a:avLst/>
          </a:prstGeom>
          <a:noFill/>
          <a:ln>
            <a:noFill/>
          </a:ln>
        </p:spPr>
      </p:pic>
      <p:sp>
        <p:nvSpPr>
          <p:cNvPr id="412" name="Google Shape;412;p33"/>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3" name="Google Shape;413;p33"/>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414"/>
        <p:cNvGrpSpPr/>
        <p:nvPr/>
      </p:nvGrpSpPr>
      <p:grpSpPr>
        <a:xfrm>
          <a:off x="0" y="0"/>
          <a:ext cx="0" cy="0"/>
          <a:chOff x="0" y="0"/>
          <a:chExt cx="0" cy="0"/>
        </a:xfrm>
      </p:grpSpPr>
      <p:sp>
        <p:nvSpPr>
          <p:cNvPr id="415" name="Google Shape;415;p34"/>
          <p:cNvSpPr txBox="1">
            <a:spLocks noGrp="1"/>
          </p:cNvSpPr>
          <p:nvPr>
            <p:ph type="body" idx="1"/>
          </p:nvPr>
        </p:nvSpPr>
        <p:spPr>
          <a:xfrm rot="5400000">
            <a:off x="4113213" y="-1449386"/>
            <a:ext cx="3965573" cy="105156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b="0" i="0">
                <a:latin typeface="Readex Pro"/>
                <a:ea typeface="Readex Pro"/>
                <a:cs typeface="Readex Pro"/>
                <a:sym typeface="Readex Pro"/>
              </a:defRPr>
            </a:lvl1pPr>
            <a:lvl2pPr marL="914400" lvl="1" indent="-228600" algn="l">
              <a:lnSpc>
                <a:spcPct val="90000"/>
              </a:lnSpc>
              <a:spcBef>
                <a:spcPts val="500"/>
              </a:spcBef>
              <a:spcAft>
                <a:spcPts val="0"/>
              </a:spcAft>
              <a:buClr>
                <a:schemeClr val="dk1"/>
              </a:buClr>
              <a:buSzPts val="2000"/>
              <a:buNone/>
              <a:defRPr sz="2000" b="0" i="0">
                <a:latin typeface="Readex Pro"/>
                <a:ea typeface="Readex Pro"/>
                <a:cs typeface="Readex Pro"/>
                <a:sym typeface="Readex Pro"/>
              </a:defRPr>
            </a:lvl2pPr>
            <a:lvl3pPr marL="1371600" lvl="2" indent="-228600" algn="l">
              <a:lnSpc>
                <a:spcPct val="90000"/>
              </a:lnSpc>
              <a:spcBef>
                <a:spcPts val="500"/>
              </a:spcBef>
              <a:spcAft>
                <a:spcPts val="0"/>
              </a:spcAft>
              <a:buClr>
                <a:schemeClr val="dk1"/>
              </a:buClr>
              <a:buSzPts val="1800"/>
              <a:buNone/>
              <a:defRPr sz="1800" b="0" i="0">
                <a:latin typeface="Readex Pro"/>
                <a:ea typeface="Readex Pro"/>
                <a:cs typeface="Readex Pro"/>
                <a:sym typeface="Readex Pro"/>
              </a:defRPr>
            </a:lvl3pPr>
            <a:lvl4pPr marL="1828800" lvl="3" indent="-228600" algn="l">
              <a:lnSpc>
                <a:spcPct val="90000"/>
              </a:lnSpc>
              <a:spcBef>
                <a:spcPts val="500"/>
              </a:spcBef>
              <a:spcAft>
                <a:spcPts val="0"/>
              </a:spcAft>
              <a:buClr>
                <a:schemeClr val="dk1"/>
              </a:buClr>
              <a:buSzPts val="1600"/>
              <a:buNone/>
              <a:defRPr sz="1600" b="0" i="0">
                <a:latin typeface="Readex Pro"/>
                <a:ea typeface="Readex Pro"/>
                <a:cs typeface="Readex Pro"/>
                <a:sym typeface="Readex Pro"/>
              </a:defRPr>
            </a:lvl4pPr>
            <a:lvl5pPr marL="2286000" lvl="4" indent="-228600" algn="l">
              <a:lnSpc>
                <a:spcPct val="90000"/>
              </a:lnSpc>
              <a:spcBef>
                <a:spcPts val="500"/>
              </a:spcBef>
              <a:spcAft>
                <a:spcPts val="0"/>
              </a:spcAft>
              <a:buClr>
                <a:schemeClr val="dk1"/>
              </a:buClr>
              <a:buSzPts val="1600"/>
              <a:buNone/>
              <a:defRPr sz="1600" b="0" i="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6" name="Google Shape;416;p34"/>
          <p:cNvSpPr txBox="1">
            <a:spLocks noGrp="1"/>
          </p:cNvSpPr>
          <p:nvPr>
            <p:ph type="title"/>
          </p:nvPr>
        </p:nvSpPr>
        <p:spPr>
          <a:xfrm>
            <a:off x="839788" y="365125"/>
            <a:ext cx="10515600" cy="93886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F5CA9"/>
              </a:buClr>
              <a:buSzPts val="3200"/>
              <a:buFont typeface="K2D"/>
              <a:buNone/>
              <a:defRPr sz="3200" b="1">
                <a:solidFill>
                  <a:srgbClr val="1F5CA9"/>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417" name="Google Shape;417;p34"/>
          <p:cNvPicPr preferRelativeResize="0"/>
          <p:nvPr/>
        </p:nvPicPr>
        <p:blipFill rotWithShape="1">
          <a:blip r:embed="rId2">
            <a:alphaModFix/>
          </a:blip>
          <a:srcRect/>
          <a:stretch/>
        </p:blipFill>
        <p:spPr>
          <a:xfrm>
            <a:off x="478656" y="688507"/>
            <a:ext cx="292100" cy="292100"/>
          </a:xfrm>
          <a:prstGeom prst="rect">
            <a:avLst/>
          </a:prstGeom>
          <a:noFill/>
          <a:ln>
            <a:noFill/>
          </a:ln>
        </p:spPr>
      </p:pic>
      <p:pic>
        <p:nvPicPr>
          <p:cNvPr id="418" name="Google Shape;418;p34"/>
          <p:cNvPicPr preferRelativeResize="0"/>
          <p:nvPr/>
        </p:nvPicPr>
        <p:blipFill rotWithShape="1">
          <a:blip r:embed="rId3">
            <a:alphaModFix/>
          </a:blip>
          <a:srcRect/>
          <a:stretch/>
        </p:blipFill>
        <p:spPr>
          <a:xfrm>
            <a:off x="11987783" y="93587"/>
            <a:ext cx="107165" cy="107007"/>
          </a:xfrm>
          <a:prstGeom prst="rect">
            <a:avLst/>
          </a:prstGeom>
          <a:noFill/>
          <a:ln>
            <a:noFill/>
          </a:ln>
        </p:spPr>
      </p:pic>
      <p:sp>
        <p:nvSpPr>
          <p:cNvPr id="419" name="Google Shape;419;p34"/>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420" name="Google Shape;420;p34"/>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421" name="Google Shape;421;p34"/>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422" name="Google Shape;422;p34"/>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423" name="Google Shape;423;p34"/>
          <p:cNvGrpSpPr/>
          <p:nvPr/>
        </p:nvGrpSpPr>
        <p:grpSpPr>
          <a:xfrm>
            <a:off x="817685" y="6410864"/>
            <a:ext cx="2760487" cy="403790"/>
            <a:chOff x="741485" y="6410864"/>
            <a:chExt cx="2760487" cy="403790"/>
          </a:xfrm>
        </p:grpSpPr>
        <p:sp>
          <p:nvSpPr>
            <p:cNvPr id="424" name="Google Shape;424;p34"/>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425" name="Google Shape;425;p34"/>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426" name="Google Shape;426;p34"/>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427" name="Google Shape;427;p34"/>
          <p:cNvPicPr preferRelativeResize="0"/>
          <p:nvPr/>
        </p:nvPicPr>
        <p:blipFill rotWithShape="1">
          <a:blip r:embed="rId4">
            <a:alphaModFix/>
          </a:blip>
          <a:srcRect/>
          <a:stretch/>
        </p:blipFill>
        <p:spPr>
          <a:xfrm>
            <a:off x="2583391" y="6481985"/>
            <a:ext cx="9339545" cy="118261"/>
          </a:xfrm>
          <a:prstGeom prst="rect">
            <a:avLst/>
          </a:prstGeom>
          <a:noFill/>
          <a:ln>
            <a:noFill/>
          </a:ln>
        </p:spPr>
      </p:pic>
      <p:sp>
        <p:nvSpPr>
          <p:cNvPr id="428" name="Google Shape;428;p34"/>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9" name="Google Shape;429;p34"/>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16"/>
                                        </p:tgtEl>
                                        <p:attrNameLst>
                                          <p:attrName>style.visibility</p:attrName>
                                        </p:attrNameLst>
                                      </p:cBhvr>
                                      <p:to>
                                        <p:strVal val="visible"/>
                                      </p:to>
                                    </p:set>
                                    <p:animEffect transition="in" filter="fade">
                                      <p:cBhvr>
                                        <p:cTn id="7" dur="1000"/>
                                        <p:tgtEl>
                                          <p:spTgt spid="4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p:spTree>
      <p:nvGrpSpPr>
        <p:cNvPr id="1" name="Shape 430"/>
        <p:cNvGrpSpPr/>
        <p:nvPr/>
      </p:nvGrpSpPr>
      <p:grpSpPr>
        <a:xfrm>
          <a:off x="0" y="0"/>
          <a:ext cx="0" cy="0"/>
          <a:chOff x="0" y="0"/>
          <a:chExt cx="0" cy="0"/>
        </a:xfrm>
      </p:grpSpPr>
      <p:sp>
        <p:nvSpPr>
          <p:cNvPr id="431" name="Google Shape;431;p3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F5CA9"/>
              </a:buClr>
              <a:buSzPts val="3200"/>
              <a:buFont typeface="K2D"/>
              <a:buNone/>
              <a:defRPr sz="3200" b="1">
                <a:solidFill>
                  <a:srgbClr val="1F5CA9"/>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2" name="Google Shape;432;p35"/>
          <p:cNvSpPr txBox="1">
            <a:spLocks noGrp="1"/>
          </p:cNvSpPr>
          <p:nvPr>
            <p:ph type="body" idx="1"/>
          </p:nvPr>
        </p:nvSpPr>
        <p:spPr>
          <a:xfrm rot="5400000">
            <a:off x="1875631" y="-672303"/>
            <a:ext cx="5811837" cy="78867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b="0" i="0">
                <a:latin typeface="Readex Pro"/>
                <a:ea typeface="Readex Pro"/>
                <a:cs typeface="Readex Pro"/>
                <a:sym typeface="Readex Pro"/>
              </a:defRPr>
            </a:lvl1pPr>
            <a:lvl2pPr marL="914400" lvl="1" indent="-228600" algn="l">
              <a:lnSpc>
                <a:spcPct val="90000"/>
              </a:lnSpc>
              <a:spcBef>
                <a:spcPts val="500"/>
              </a:spcBef>
              <a:spcAft>
                <a:spcPts val="0"/>
              </a:spcAft>
              <a:buClr>
                <a:schemeClr val="dk1"/>
              </a:buClr>
              <a:buSzPts val="2000"/>
              <a:buNone/>
              <a:defRPr sz="2000" b="0" i="0">
                <a:latin typeface="Readex Pro"/>
                <a:ea typeface="Readex Pro"/>
                <a:cs typeface="Readex Pro"/>
                <a:sym typeface="Readex Pro"/>
              </a:defRPr>
            </a:lvl2pPr>
            <a:lvl3pPr marL="1371600" lvl="2" indent="-228600" algn="l">
              <a:lnSpc>
                <a:spcPct val="90000"/>
              </a:lnSpc>
              <a:spcBef>
                <a:spcPts val="500"/>
              </a:spcBef>
              <a:spcAft>
                <a:spcPts val="0"/>
              </a:spcAft>
              <a:buClr>
                <a:schemeClr val="dk1"/>
              </a:buClr>
              <a:buSzPts val="1800"/>
              <a:buNone/>
              <a:defRPr sz="1800" b="0" i="0">
                <a:latin typeface="Readex Pro"/>
                <a:ea typeface="Readex Pro"/>
                <a:cs typeface="Readex Pro"/>
                <a:sym typeface="Readex Pro"/>
              </a:defRPr>
            </a:lvl3pPr>
            <a:lvl4pPr marL="1828800" lvl="3" indent="-228600" algn="l">
              <a:lnSpc>
                <a:spcPct val="90000"/>
              </a:lnSpc>
              <a:spcBef>
                <a:spcPts val="500"/>
              </a:spcBef>
              <a:spcAft>
                <a:spcPts val="0"/>
              </a:spcAft>
              <a:buClr>
                <a:schemeClr val="dk1"/>
              </a:buClr>
              <a:buSzPts val="1600"/>
              <a:buNone/>
              <a:defRPr sz="1600" b="0" i="0">
                <a:latin typeface="Readex Pro"/>
                <a:ea typeface="Readex Pro"/>
                <a:cs typeface="Readex Pro"/>
                <a:sym typeface="Readex Pro"/>
              </a:defRPr>
            </a:lvl4pPr>
            <a:lvl5pPr marL="2286000" lvl="4" indent="-228600" algn="l">
              <a:lnSpc>
                <a:spcPct val="90000"/>
              </a:lnSpc>
              <a:spcBef>
                <a:spcPts val="500"/>
              </a:spcBef>
              <a:spcAft>
                <a:spcPts val="0"/>
              </a:spcAft>
              <a:buClr>
                <a:schemeClr val="dk1"/>
              </a:buClr>
              <a:buSzPts val="1600"/>
              <a:buNone/>
              <a:defRPr sz="1600" b="0" i="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433" name="Google Shape;433;p35"/>
          <p:cNvPicPr preferRelativeResize="0"/>
          <p:nvPr/>
        </p:nvPicPr>
        <p:blipFill rotWithShape="1">
          <a:blip r:embed="rId2">
            <a:alphaModFix/>
          </a:blip>
          <a:srcRect/>
          <a:stretch/>
        </p:blipFill>
        <p:spPr>
          <a:xfrm>
            <a:off x="10121981" y="51983"/>
            <a:ext cx="292100" cy="292100"/>
          </a:xfrm>
          <a:prstGeom prst="rect">
            <a:avLst/>
          </a:prstGeom>
          <a:noFill/>
          <a:ln>
            <a:noFill/>
          </a:ln>
        </p:spPr>
      </p:pic>
      <p:pic>
        <p:nvPicPr>
          <p:cNvPr id="434" name="Google Shape;434;p35"/>
          <p:cNvPicPr preferRelativeResize="0"/>
          <p:nvPr/>
        </p:nvPicPr>
        <p:blipFill rotWithShape="1">
          <a:blip r:embed="rId3">
            <a:alphaModFix/>
          </a:blip>
          <a:srcRect/>
          <a:stretch/>
        </p:blipFill>
        <p:spPr>
          <a:xfrm>
            <a:off x="11987783" y="93587"/>
            <a:ext cx="107165" cy="107007"/>
          </a:xfrm>
          <a:prstGeom prst="rect">
            <a:avLst/>
          </a:prstGeom>
          <a:noFill/>
          <a:ln>
            <a:noFill/>
          </a:ln>
        </p:spPr>
      </p:pic>
      <p:sp>
        <p:nvSpPr>
          <p:cNvPr id="435" name="Google Shape;435;p35"/>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436" name="Google Shape;436;p35"/>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437" name="Google Shape;437;p35"/>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438" name="Google Shape;438;p35"/>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439" name="Google Shape;439;p35"/>
          <p:cNvGrpSpPr/>
          <p:nvPr/>
        </p:nvGrpSpPr>
        <p:grpSpPr>
          <a:xfrm>
            <a:off x="817685" y="6410864"/>
            <a:ext cx="2760487" cy="403790"/>
            <a:chOff x="741485" y="6410864"/>
            <a:chExt cx="2760487" cy="403790"/>
          </a:xfrm>
        </p:grpSpPr>
        <p:sp>
          <p:nvSpPr>
            <p:cNvPr id="440" name="Google Shape;440;p35"/>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441" name="Google Shape;441;p35"/>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442" name="Google Shape;442;p35"/>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443" name="Google Shape;443;p35"/>
          <p:cNvPicPr preferRelativeResize="0"/>
          <p:nvPr/>
        </p:nvPicPr>
        <p:blipFill rotWithShape="1">
          <a:blip r:embed="rId4">
            <a:alphaModFix/>
          </a:blip>
          <a:srcRect/>
          <a:stretch/>
        </p:blipFill>
        <p:spPr>
          <a:xfrm>
            <a:off x="2583391" y="6481985"/>
            <a:ext cx="9339545" cy="118261"/>
          </a:xfrm>
          <a:prstGeom prst="rect">
            <a:avLst/>
          </a:prstGeom>
          <a:noFill/>
          <a:ln>
            <a:noFill/>
          </a:ln>
        </p:spPr>
      </p:pic>
      <p:sp>
        <p:nvSpPr>
          <p:cNvPr id="444" name="Google Shape;444;p35"/>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5" name="Google Shape;445;p35"/>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6"/>
        <p:cNvGrpSpPr/>
        <p:nvPr/>
      </p:nvGrpSpPr>
      <p:grpSpPr>
        <a:xfrm>
          <a:off x="0" y="0"/>
          <a:ext cx="0" cy="0"/>
          <a:chOff x="0" y="0"/>
          <a:chExt cx="0" cy="0"/>
        </a:xfrm>
      </p:grpSpPr>
      <p:sp>
        <p:nvSpPr>
          <p:cNvPr id="447" name="Google Shape;447;p36"/>
          <p:cNvSpPr txBox="1">
            <a:spLocks noGrp="1"/>
          </p:cNvSpPr>
          <p:nvPr>
            <p:ph type="title"/>
          </p:nvPr>
        </p:nvSpPr>
        <p:spPr>
          <a:xfrm>
            <a:off x="838200" y="325583"/>
            <a:ext cx="10515600" cy="97840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F5CA9"/>
              </a:buClr>
              <a:buSzPts val="3200"/>
              <a:buFont typeface="K2D"/>
              <a:buNone/>
              <a:defRPr sz="3200" b="1">
                <a:solidFill>
                  <a:srgbClr val="1F5CA9"/>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448" name="Google Shape;448;p36"/>
          <p:cNvPicPr preferRelativeResize="0"/>
          <p:nvPr/>
        </p:nvPicPr>
        <p:blipFill rotWithShape="1">
          <a:blip r:embed="rId2">
            <a:alphaModFix amt="85000"/>
          </a:blip>
          <a:srcRect/>
          <a:stretch/>
        </p:blipFill>
        <p:spPr>
          <a:xfrm>
            <a:off x="4369124" y="1727802"/>
            <a:ext cx="3453753" cy="3402396"/>
          </a:xfrm>
          <a:prstGeom prst="rect">
            <a:avLst/>
          </a:prstGeom>
          <a:noFill/>
          <a:ln>
            <a:noFill/>
          </a:ln>
        </p:spPr>
      </p:pic>
      <p:pic>
        <p:nvPicPr>
          <p:cNvPr id="449" name="Google Shape;449;p36"/>
          <p:cNvPicPr preferRelativeResize="0"/>
          <p:nvPr/>
        </p:nvPicPr>
        <p:blipFill rotWithShape="1">
          <a:blip r:embed="rId3">
            <a:alphaModFix/>
          </a:blip>
          <a:srcRect/>
          <a:stretch/>
        </p:blipFill>
        <p:spPr>
          <a:xfrm>
            <a:off x="478656" y="656757"/>
            <a:ext cx="292100" cy="292100"/>
          </a:xfrm>
          <a:prstGeom prst="rect">
            <a:avLst/>
          </a:prstGeom>
          <a:noFill/>
          <a:ln>
            <a:noFill/>
          </a:ln>
        </p:spPr>
      </p:pic>
      <p:pic>
        <p:nvPicPr>
          <p:cNvPr id="450" name="Google Shape;450;p36"/>
          <p:cNvPicPr preferRelativeResize="0"/>
          <p:nvPr/>
        </p:nvPicPr>
        <p:blipFill rotWithShape="1">
          <a:blip r:embed="rId4">
            <a:alphaModFix/>
          </a:blip>
          <a:srcRect/>
          <a:stretch/>
        </p:blipFill>
        <p:spPr>
          <a:xfrm>
            <a:off x="11987783" y="93587"/>
            <a:ext cx="107165" cy="107007"/>
          </a:xfrm>
          <a:prstGeom prst="rect">
            <a:avLst/>
          </a:prstGeom>
          <a:noFill/>
          <a:ln>
            <a:noFill/>
          </a:ln>
        </p:spPr>
      </p:pic>
      <p:sp>
        <p:nvSpPr>
          <p:cNvPr id="451" name="Google Shape;451;p36"/>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452" name="Google Shape;452;p36"/>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453" name="Google Shape;453;p36"/>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454" name="Google Shape;454;p36"/>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455" name="Google Shape;455;p36"/>
          <p:cNvGrpSpPr/>
          <p:nvPr/>
        </p:nvGrpSpPr>
        <p:grpSpPr>
          <a:xfrm>
            <a:off x="817685" y="6410864"/>
            <a:ext cx="2760487" cy="403790"/>
            <a:chOff x="741485" y="6410864"/>
            <a:chExt cx="2760487" cy="403790"/>
          </a:xfrm>
        </p:grpSpPr>
        <p:sp>
          <p:nvSpPr>
            <p:cNvPr id="456" name="Google Shape;456;p36"/>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457" name="Google Shape;457;p36"/>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458" name="Google Shape;458;p36"/>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459" name="Google Shape;459;p36"/>
          <p:cNvPicPr preferRelativeResize="0"/>
          <p:nvPr/>
        </p:nvPicPr>
        <p:blipFill rotWithShape="1">
          <a:blip r:embed="rId5">
            <a:alphaModFix/>
          </a:blip>
          <a:srcRect/>
          <a:stretch/>
        </p:blipFill>
        <p:spPr>
          <a:xfrm>
            <a:off x="2583391" y="6481985"/>
            <a:ext cx="9339545" cy="118261"/>
          </a:xfrm>
          <a:prstGeom prst="rect">
            <a:avLst/>
          </a:prstGeom>
          <a:noFill/>
          <a:ln>
            <a:noFill/>
          </a:ln>
        </p:spPr>
      </p:pic>
      <p:sp>
        <p:nvSpPr>
          <p:cNvPr id="460" name="Google Shape;460;p36"/>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1" name="Google Shape;461;p36"/>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47"/>
                                        </p:tgtEl>
                                        <p:attrNameLst>
                                          <p:attrName>style.visibility</p:attrName>
                                        </p:attrNameLst>
                                      </p:cBhvr>
                                      <p:to>
                                        <p:strVal val="visible"/>
                                      </p:to>
                                    </p:set>
                                    <p:animEffect transition="in" filter="fade">
                                      <p:cBhvr>
                                        <p:cTn id="7" dur="1000"/>
                                        <p:tgtEl>
                                          <p:spTgt spid="4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White" type="blank">
  <p:cSld name="BLANK">
    <p:spTree>
      <p:nvGrpSpPr>
        <p:cNvPr id="1" name="Shape 462"/>
        <p:cNvGrpSpPr/>
        <p:nvPr/>
      </p:nvGrpSpPr>
      <p:grpSpPr>
        <a:xfrm>
          <a:off x="0" y="0"/>
          <a:ext cx="0" cy="0"/>
          <a:chOff x="0" y="0"/>
          <a:chExt cx="0" cy="0"/>
        </a:xfrm>
      </p:grpSpPr>
      <p:pic>
        <p:nvPicPr>
          <p:cNvPr id="463" name="Google Shape;463;p37"/>
          <p:cNvPicPr preferRelativeResize="0"/>
          <p:nvPr/>
        </p:nvPicPr>
        <p:blipFill rotWithShape="1">
          <a:blip r:embed="rId2">
            <a:alphaModFix amt="85000"/>
          </a:blip>
          <a:srcRect/>
          <a:stretch/>
        </p:blipFill>
        <p:spPr>
          <a:xfrm>
            <a:off x="4369124" y="1727802"/>
            <a:ext cx="3453753" cy="3402396"/>
          </a:xfrm>
          <a:prstGeom prst="rect">
            <a:avLst/>
          </a:prstGeom>
          <a:noFill/>
          <a:ln>
            <a:noFill/>
          </a:ln>
        </p:spPr>
      </p:pic>
      <p:pic>
        <p:nvPicPr>
          <p:cNvPr id="464" name="Google Shape;464;p37"/>
          <p:cNvPicPr preferRelativeResize="0"/>
          <p:nvPr/>
        </p:nvPicPr>
        <p:blipFill rotWithShape="1">
          <a:blip r:embed="rId3">
            <a:alphaModFix/>
          </a:blip>
          <a:srcRect/>
          <a:stretch/>
        </p:blipFill>
        <p:spPr>
          <a:xfrm>
            <a:off x="11987783" y="93587"/>
            <a:ext cx="107165" cy="107007"/>
          </a:xfrm>
          <a:prstGeom prst="rect">
            <a:avLst/>
          </a:prstGeom>
          <a:noFill/>
          <a:ln>
            <a:noFill/>
          </a:ln>
        </p:spPr>
      </p:pic>
      <p:sp>
        <p:nvSpPr>
          <p:cNvPr id="465" name="Google Shape;465;p37"/>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466" name="Google Shape;466;p37"/>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467" name="Google Shape;467;p37"/>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468" name="Google Shape;468;p37"/>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469" name="Google Shape;469;p37"/>
          <p:cNvGrpSpPr/>
          <p:nvPr/>
        </p:nvGrpSpPr>
        <p:grpSpPr>
          <a:xfrm>
            <a:off x="817685" y="6410864"/>
            <a:ext cx="2760487" cy="403790"/>
            <a:chOff x="741485" y="6410864"/>
            <a:chExt cx="2760487" cy="403790"/>
          </a:xfrm>
        </p:grpSpPr>
        <p:sp>
          <p:nvSpPr>
            <p:cNvPr id="470" name="Google Shape;470;p37"/>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471" name="Google Shape;471;p37"/>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472" name="Google Shape;472;p37"/>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473" name="Google Shape;473;p37"/>
          <p:cNvPicPr preferRelativeResize="0"/>
          <p:nvPr/>
        </p:nvPicPr>
        <p:blipFill rotWithShape="1">
          <a:blip r:embed="rId4">
            <a:alphaModFix/>
          </a:blip>
          <a:srcRect/>
          <a:stretch/>
        </p:blipFill>
        <p:spPr>
          <a:xfrm>
            <a:off x="2583391" y="6481985"/>
            <a:ext cx="9339545" cy="118261"/>
          </a:xfrm>
          <a:prstGeom prst="rect">
            <a:avLst/>
          </a:prstGeom>
          <a:noFill/>
          <a:ln>
            <a:noFill/>
          </a:ln>
        </p:spPr>
      </p:pic>
      <p:sp>
        <p:nvSpPr>
          <p:cNvPr id="474" name="Google Shape;474;p37"/>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5" name="Google Shape;475;p37"/>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Blue 1">
  <p:cSld name="Blank Blue 1">
    <p:bg>
      <p:bgPr>
        <a:solidFill>
          <a:srgbClr val="1F5CA9"/>
        </a:solidFill>
        <a:effectLst/>
      </p:bgPr>
    </p:bg>
    <p:spTree>
      <p:nvGrpSpPr>
        <p:cNvPr id="1" name="Shape 476"/>
        <p:cNvGrpSpPr/>
        <p:nvPr/>
      </p:nvGrpSpPr>
      <p:grpSpPr>
        <a:xfrm>
          <a:off x="0" y="0"/>
          <a:ext cx="0" cy="0"/>
          <a:chOff x="0" y="0"/>
          <a:chExt cx="0" cy="0"/>
        </a:xfrm>
      </p:grpSpPr>
      <p:pic>
        <p:nvPicPr>
          <p:cNvPr id="477" name="Google Shape;477;p38"/>
          <p:cNvPicPr preferRelativeResize="0"/>
          <p:nvPr/>
        </p:nvPicPr>
        <p:blipFill rotWithShape="1">
          <a:blip r:embed="rId2">
            <a:alphaModFix/>
          </a:blip>
          <a:srcRect/>
          <a:stretch/>
        </p:blipFill>
        <p:spPr>
          <a:xfrm>
            <a:off x="4369124" y="1727802"/>
            <a:ext cx="3453753" cy="3402396"/>
          </a:xfrm>
          <a:prstGeom prst="rect">
            <a:avLst/>
          </a:prstGeom>
          <a:noFill/>
          <a:ln>
            <a:noFill/>
          </a:ln>
        </p:spPr>
      </p:pic>
      <p:sp>
        <p:nvSpPr>
          <p:cNvPr id="478" name="Google Shape;478;p38"/>
          <p:cNvSpPr/>
          <p:nvPr/>
        </p:nvSpPr>
        <p:spPr>
          <a:xfrm>
            <a:off x="135235" y="6474525"/>
            <a:ext cx="544432"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grpSp>
        <p:nvGrpSpPr>
          <p:cNvPr id="479" name="Google Shape;479;p38"/>
          <p:cNvGrpSpPr/>
          <p:nvPr/>
        </p:nvGrpSpPr>
        <p:grpSpPr>
          <a:xfrm>
            <a:off x="205437" y="6454898"/>
            <a:ext cx="544432" cy="365125"/>
            <a:chOff x="119712" y="6454898"/>
            <a:chExt cx="544432" cy="365125"/>
          </a:xfrm>
        </p:grpSpPr>
        <p:sp>
          <p:nvSpPr>
            <p:cNvPr id="480" name="Google Shape;480;p38"/>
            <p:cNvSpPr/>
            <p:nvPr/>
          </p:nvSpPr>
          <p:spPr>
            <a:xfrm>
              <a:off x="119712" y="6488235"/>
              <a:ext cx="544432" cy="298450"/>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481" name="Google Shape;481;p38"/>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grpSp>
      <p:sp>
        <p:nvSpPr>
          <p:cNvPr id="482" name="Google Shape;482;p38"/>
          <p:cNvSpPr txBox="1">
            <a:spLocks noGrp="1"/>
          </p:cNvSpPr>
          <p:nvPr>
            <p:ph type="dt" idx="10"/>
          </p:nvPr>
        </p:nvSpPr>
        <p:spPr>
          <a:xfrm>
            <a:off x="914400" y="6548263"/>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solidFill>
                  <a:schemeClr val="lt1"/>
                </a:solidFill>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3" name="Google Shape;483;p38"/>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solidFill>
                  <a:schemeClr val="lt1"/>
                </a:solidFill>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4" name="Google Shape;484;p38"/>
          <p:cNvSpPr txBox="1"/>
          <p:nvPr/>
        </p:nvSpPr>
        <p:spPr>
          <a:xfrm>
            <a:off x="8176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chemeClr val="lt1"/>
                </a:solidFill>
                <a:latin typeface="K2D"/>
                <a:ea typeface="K2D"/>
                <a:cs typeface="K2D"/>
                <a:sym typeface="K2D"/>
              </a:rPr>
              <a:t>ĐẠI HỌC CẦN THƠ</a:t>
            </a:r>
            <a:endParaRPr sz="1400" b="1">
              <a:solidFill>
                <a:schemeClr val="lt1"/>
              </a:solidFill>
              <a:latin typeface="K2D"/>
              <a:ea typeface="K2D"/>
              <a:cs typeface="K2D"/>
              <a:sym typeface="K2D"/>
            </a:endParaRPr>
          </a:p>
        </p:txBody>
      </p:sp>
      <p:sp>
        <p:nvSpPr>
          <p:cNvPr id="485" name="Google Shape;485;p38"/>
          <p:cNvSpPr txBox="1"/>
          <p:nvPr/>
        </p:nvSpPr>
        <p:spPr>
          <a:xfrm>
            <a:off x="10536385"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chemeClr val="lt1"/>
                </a:solidFill>
                <a:latin typeface="K2D"/>
                <a:ea typeface="K2D"/>
                <a:cs typeface="K2D"/>
                <a:sym typeface="K2D"/>
              </a:rPr>
              <a:t>www.ctu.edu.vn</a:t>
            </a:r>
            <a:endParaRPr/>
          </a:p>
        </p:txBody>
      </p:sp>
      <p:pic>
        <p:nvPicPr>
          <p:cNvPr id="486" name="Google Shape;486;p38"/>
          <p:cNvPicPr preferRelativeResize="0"/>
          <p:nvPr/>
        </p:nvPicPr>
        <p:blipFill rotWithShape="1">
          <a:blip r:embed="rId3">
            <a:alphaModFix/>
          </a:blip>
          <a:srcRect/>
          <a:stretch/>
        </p:blipFill>
        <p:spPr>
          <a:xfrm>
            <a:off x="2602785" y="6488354"/>
            <a:ext cx="9336024" cy="118217"/>
          </a:xfrm>
          <a:prstGeom prst="rect">
            <a:avLst/>
          </a:prstGeom>
          <a:noFill/>
          <a:ln>
            <a:noFill/>
          </a:ln>
        </p:spPr>
      </p:pic>
      <p:sp>
        <p:nvSpPr>
          <p:cNvPr id="487" name="Google Shape;487;p38"/>
          <p:cNvSpPr txBox="1"/>
          <p:nvPr/>
        </p:nvSpPr>
        <p:spPr>
          <a:xfrm>
            <a:off x="8176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800"/>
              <a:buFont typeface="Readex Pro"/>
              <a:buNone/>
            </a:pPr>
            <a:r>
              <a:rPr lang="en-US" sz="800" b="0" i="0" u="none" strike="noStrike" cap="none">
                <a:solidFill>
                  <a:schemeClr val="lt1"/>
                </a:solidFill>
                <a:latin typeface="Readex Pro"/>
                <a:ea typeface="Readex Pro"/>
                <a:cs typeface="Readex Pro"/>
                <a:sym typeface="Readex Pro"/>
              </a:rPr>
              <a:t>Cộng đồng – Toàn diện – Ưu việt</a:t>
            </a:r>
            <a:endParaRPr sz="800" b="0" i="0" u="none" strike="noStrike" cap="none">
              <a:solidFill>
                <a:schemeClr val="lt1"/>
              </a:solidFill>
              <a:latin typeface="Readex Pro"/>
              <a:ea typeface="Readex Pro"/>
              <a:cs typeface="Readex Pro"/>
              <a:sym typeface="Readex Pro"/>
            </a:endParaRPr>
          </a:p>
        </p:txBody>
      </p:sp>
      <p:grpSp>
        <p:nvGrpSpPr>
          <p:cNvPr id="488" name="Google Shape;488;p38"/>
          <p:cNvGrpSpPr/>
          <p:nvPr/>
        </p:nvGrpSpPr>
        <p:grpSpPr>
          <a:xfrm rot="5400000" flipH="1">
            <a:off x="11994349" y="89858"/>
            <a:ext cx="108319" cy="107166"/>
            <a:chOff x="9886950" y="442913"/>
            <a:chExt cx="216694" cy="214386"/>
          </a:xfrm>
        </p:grpSpPr>
        <p:sp>
          <p:nvSpPr>
            <p:cNvPr id="489" name="Google Shape;489;p38"/>
            <p:cNvSpPr/>
            <p:nvPr/>
          </p:nvSpPr>
          <p:spPr>
            <a:xfrm>
              <a:off x="9886950" y="442913"/>
              <a:ext cx="97631" cy="97631"/>
            </a:xfrm>
            <a:prstGeom prst="roundRect">
              <a:avLst>
                <a:gd name="adj" fmla="val 16667"/>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0" name="Google Shape;490;p38"/>
            <p:cNvSpPr/>
            <p:nvPr/>
          </p:nvSpPr>
          <p:spPr>
            <a:xfrm>
              <a:off x="10006013" y="559668"/>
              <a:ext cx="97631" cy="97631"/>
            </a:xfrm>
            <a:prstGeom prst="roundRect">
              <a:avLst>
                <a:gd name="adj" fmla="val 16667"/>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1" name="Google Shape;491;p38"/>
            <p:cNvSpPr/>
            <p:nvPr/>
          </p:nvSpPr>
          <p:spPr>
            <a:xfrm>
              <a:off x="10006013" y="442913"/>
              <a:ext cx="97631" cy="97631"/>
            </a:xfrm>
            <a:prstGeom prst="roundRect">
              <a:avLst>
                <a:gd name="adj" fmla="val 16667"/>
              </a:avLst>
            </a:prstGeom>
            <a:solidFill>
              <a:srgbClr val="CC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_white">
  <p:cSld name="Title Slide_white">
    <p:bg>
      <p:bgPr>
        <a:solidFill>
          <a:schemeClr val="lt1"/>
        </a:solidFill>
        <a:effectLst/>
      </p:bgPr>
    </p:bg>
    <p:spTree>
      <p:nvGrpSpPr>
        <p:cNvPr id="1" name="Shape 30"/>
        <p:cNvGrpSpPr/>
        <p:nvPr/>
      </p:nvGrpSpPr>
      <p:grpSpPr>
        <a:xfrm>
          <a:off x="0" y="0"/>
          <a:ext cx="0" cy="0"/>
          <a:chOff x="0" y="0"/>
          <a:chExt cx="0" cy="0"/>
        </a:xfrm>
      </p:grpSpPr>
      <p:sp>
        <p:nvSpPr>
          <p:cNvPr id="31" name="Google Shape;31;p14"/>
          <p:cNvSpPr txBox="1">
            <a:spLocks noGrp="1"/>
          </p:cNvSpPr>
          <p:nvPr>
            <p:ph type="ctrTitle"/>
          </p:nvPr>
        </p:nvSpPr>
        <p:spPr>
          <a:xfrm>
            <a:off x="493144" y="2008231"/>
            <a:ext cx="11205713" cy="1855310"/>
          </a:xfrm>
          <a:prstGeom prst="rect">
            <a:avLst/>
          </a:prstGeom>
          <a:noFill/>
          <a:ln>
            <a:noFill/>
          </a:ln>
        </p:spPr>
        <p:txBody>
          <a:bodyPr spcFirstLastPara="1" wrap="square" lIns="91425" tIns="45700" rIns="91425" bIns="45700" anchor="b" anchorCtr="0">
            <a:normAutofit/>
          </a:bodyPr>
          <a:lstStyle>
            <a:lvl1pPr lvl="0" algn="ctr">
              <a:lnSpc>
                <a:spcPct val="100000"/>
              </a:lnSpc>
              <a:spcBef>
                <a:spcPts val="0"/>
              </a:spcBef>
              <a:spcAft>
                <a:spcPts val="0"/>
              </a:spcAft>
              <a:buClr>
                <a:srgbClr val="0070C0"/>
              </a:buClr>
              <a:buSzPts val="4400"/>
              <a:buFont typeface="K2D"/>
              <a:buNone/>
              <a:defRPr sz="4400" b="1">
                <a:solidFill>
                  <a:srgbClr val="0070C0"/>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4"/>
          <p:cNvSpPr txBox="1">
            <a:spLocks noGrp="1"/>
          </p:cNvSpPr>
          <p:nvPr>
            <p:ph type="subTitle" idx="1"/>
          </p:nvPr>
        </p:nvSpPr>
        <p:spPr>
          <a:xfrm>
            <a:off x="493144" y="3863542"/>
            <a:ext cx="11205713" cy="1036706"/>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rgbClr val="0070C0"/>
              </a:buClr>
              <a:buSzPts val="3200"/>
              <a:buNone/>
              <a:defRPr sz="3200">
                <a:solidFill>
                  <a:srgbClr val="0070C0"/>
                </a:solidFill>
                <a:latin typeface="Readex Pro"/>
                <a:ea typeface="Readex Pro"/>
                <a:cs typeface="Readex Pro"/>
                <a:sym typeface="Readex Pr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33" name="Google Shape;33;p14"/>
          <p:cNvPicPr preferRelativeResize="0"/>
          <p:nvPr/>
        </p:nvPicPr>
        <p:blipFill rotWithShape="1">
          <a:blip r:embed="rId2">
            <a:alphaModFix/>
          </a:blip>
          <a:srcRect/>
          <a:stretch/>
        </p:blipFill>
        <p:spPr>
          <a:xfrm>
            <a:off x="5565071" y="682679"/>
            <a:ext cx="1061859" cy="1062177"/>
          </a:xfrm>
          <a:prstGeom prst="rect">
            <a:avLst/>
          </a:prstGeom>
          <a:noFill/>
          <a:ln>
            <a:noFill/>
          </a:ln>
        </p:spPr>
      </p:pic>
      <p:sp>
        <p:nvSpPr>
          <p:cNvPr id="34" name="Google Shape;34;p14"/>
          <p:cNvSpPr txBox="1">
            <a:spLocks noGrp="1"/>
          </p:cNvSpPr>
          <p:nvPr>
            <p:ph type="body" idx="2"/>
          </p:nvPr>
        </p:nvSpPr>
        <p:spPr>
          <a:xfrm>
            <a:off x="493144" y="4924425"/>
            <a:ext cx="11205713" cy="492125"/>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00AFEF"/>
              </a:buClr>
              <a:buSzPts val="2000"/>
              <a:buNone/>
              <a:defRPr sz="2000" b="0">
                <a:solidFill>
                  <a:srgbClr val="00AFEF"/>
                </a:solidFill>
                <a:latin typeface="Readex Pro"/>
                <a:ea typeface="Readex Pro"/>
                <a:cs typeface="Readex Pro"/>
                <a:sym typeface="Readex Pro"/>
              </a:defRPr>
            </a:lvl1pPr>
            <a:lvl2pPr marL="914400" lvl="1" indent="-228600" algn="l">
              <a:lnSpc>
                <a:spcPct val="90000"/>
              </a:lnSpc>
              <a:spcBef>
                <a:spcPts val="500"/>
              </a:spcBef>
              <a:spcAft>
                <a:spcPts val="0"/>
              </a:spcAft>
              <a:buClr>
                <a:schemeClr val="lt1"/>
              </a:buClr>
              <a:buSzPts val="1400"/>
              <a:buNone/>
              <a:defRPr sz="1400">
                <a:solidFill>
                  <a:schemeClr val="lt1"/>
                </a:solidFill>
                <a:latin typeface="Barlow"/>
                <a:ea typeface="Barlow"/>
                <a:cs typeface="Barlow"/>
                <a:sym typeface="Barlow"/>
              </a:defRPr>
            </a:lvl2pPr>
            <a:lvl3pPr marL="1371600" lvl="2" indent="-228600" algn="l">
              <a:lnSpc>
                <a:spcPct val="90000"/>
              </a:lnSpc>
              <a:spcBef>
                <a:spcPts val="500"/>
              </a:spcBef>
              <a:spcAft>
                <a:spcPts val="0"/>
              </a:spcAft>
              <a:buClr>
                <a:schemeClr val="lt1"/>
              </a:buClr>
              <a:buSzPts val="1200"/>
              <a:buNone/>
              <a:defRPr sz="1200">
                <a:solidFill>
                  <a:schemeClr val="lt1"/>
                </a:solidFill>
                <a:latin typeface="Barlow"/>
                <a:ea typeface="Barlow"/>
                <a:cs typeface="Barlow"/>
                <a:sym typeface="Barlow"/>
              </a:defRPr>
            </a:lvl3pPr>
            <a:lvl4pPr marL="1828800" lvl="3" indent="-228600" algn="l">
              <a:lnSpc>
                <a:spcPct val="90000"/>
              </a:lnSpc>
              <a:spcBef>
                <a:spcPts val="500"/>
              </a:spcBef>
              <a:spcAft>
                <a:spcPts val="0"/>
              </a:spcAft>
              <a:buClr>
                <a:schemeClr val="lt1"/>
              </a:buClr>
              <a:buSzPts val="1100"/>
              <a:buNone/>
              <a:defRPr sz="1100">
                <a:solidFill>
                  <a:schemeClr val="lt1"/>
                </a:solidFill>
                <a:latin typeface="Barlow"/>
                <a:ea typeface="Barlow"/>
                <a:cs typeface="Barlow"/>
                <a:sym typeface="Barlow"/>
              </a:defRPr>
            </a:lvl4pPr>
            <a:lvl5pPr marL="2286000" lvl="4" indent="-228600" algn="l">
              <a:lnSpc>
                <a:spcPct val="90000"/>
              </a:lnSpc>
              <a:spcBef>
                <a:spcPts val="500"/>
              </a:spcBef>
              <a:spcAft>
                <a:spcPts val="0"/>
              </a:spcAft>
              <a:buClr>
                <a:schemeClr val="lt1"/>
              </a:buClr>
              <a:buSzPts val="1100"/>
              <a:buNone/>
              <a:defRPr sz="1100">
                <a:solidFill>
                  <a:schemeClr val="lt1"/>
                </a:solidFill>
                <a:latin typeface="Barlow"/>
                <a:ea typeface="Barlow"/>
                <a:cs typeface="Barlow"/>
                <a:sym typeface="Barlow"/>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 name="Google Shape;35;p14"/>
          <p:cNvSpPr/>
          <p:nvPr/>
        </p:nvSpPr>
        <p:spPr>
          <a:xfrm>
            <a:off x="4998720" y="4782423"/>
            <a:ext cx="2194560" cy="27432"/>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pic>
        <p:nvPicPr>
          <p:cNvPr id="36" name="Google Shape;36;p14"/>
          <p:cNvPicPr preferRelativeResize="0"/>
          <p:nvPr/>
        </p:nvPicPr>
        <p:blipFill rotWithShape="1">
          <a:blip r:embed="rId3">
            <a:alphaModFix/>
          </a:blip>
          <a:srcRect/>
          <a:stretch/>
        </p:blipFill>
        <p:spPr>
          <a:xfrm>
            <a:off x="11987783" y="93587"/>
            <a:ext cx="107165" cy="107007"/>
          </a:xfrm>
          <a:prstGeom prst="rect">
            <a:avLst/>
          </a:prstGeom>
          <a:noFill/>
          <a:ln>
            <a:noFill/>
          </a:ln>
        </p:spPr>
      </p:pic>
      <p:sp>
        <p:nvSpPr>
          <p:cNvPr id="37" name="Google Shape;37;p14"/>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38" name="Google Shape;38;p14"/>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grpSp>
        <p:nvGrpSpPr>
          <p:cNvPr id="39" name="Google Shape;39;p14"/>
          <p:cNvGrpSpPr/>
          <p:nvPr/>
        </p:nvGrpSpPr>
        <p:grpSpPr>
          <a:xfrm>
            <a:off x="817685" y="6410864"/>
            <a:ext cx="2760487" cy="403790"/>
            <a:chOff x="741485" y="6410864"/>
            <a:chExt cx="2760487" cy="403790"/>
          </a:xfrm>
        </p:grpSpPr>
        <p:sp>
          <p:nvSpPr>
            <p:cNvPr id="40" name="Google Shape;40;p14"/>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41" name="Google Shape;41;p14"/>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42" name="Google Shape;42;p14"/>
          <p:cNvSpPr txBox="1"/>
          <p:nvPr/>
        </p:nvSpPr>
        <p:spPr>
          <a:xfrm>
            <a:off x="10529591"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43" name="Google Shape;43;p14"/>
          <p:cNvPicPr preferRelativeResize="0"/>
          <p:nvPr/>
        </p:nvPicPr>
        <p:blipFill rotWithShape="1">
          <a:blip r:embed="rId4">
            <a:alphaModFix/>
          </a:blip>
          <a:srcRect/>
          <a:stretch/>
        </p:blipFill>
        <p:spPr>
          <a:xfrm>
            <a:off x="2583391" y="6481985"/>
            <a:ext cx="9339545" cy="118261"/>
          </a:xfrm>
          <a:prstGeom prst="rect">
            <a:avLst/>
          </a:prstGeom>
          <a:noFill/>
          <a:ln>
            <a:noFill/>
          </a:ln>
        </p:spPr>
      </p:pic>
      <p:sp>
        <p:nvSpPr>
          <p:cNvPr id="44" name="Google Shape;44;p14"/>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4"/>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Blue 2">
  <p:cSld name="Blank Blue 2">
    <p:bg>
      <p:bgPr>
        <a:solidFill>
          <a:srgbClr val="00B0F0"/>
        </a:solidFill>
        <a:effectLst/>
      </p:bgPr>
    </p:bg>
    <p:spTree>
      <p:nvGrpSpPr>
        <p:cNvPr id="1" name="Shape 492"/>
        <p:cNvGrpSpPr/>
        <p:nvPr/>
      </p:nvGrpSpPr>
      <p:grpSpPr>
        <a:xfrm>
          <a:off x="0" y="0"/>
          <a:ext cx="0" cy="0"/>
          <a:chOff x="0" y="0"/>
          <a:chExt cx="0" cy="0"/>
        </a:xfrm>
      </p:grpSpPr>
      <p:pic>
        <p:nvPicPr>
          <p:cNvPr id="493" name="Google Shape;493;p39"/>
          <p:cNvPicPr preferRelativeResize="0"/>
          <p:nvPr/>
        </p:nvPicPr>
        <p:blipFill rotWithShape="1">
          <a:blip r:embed="rId2">
            <a:alphaModFix/>
          </a:blip>
          <a:srcRect/>
          <a:stretch/>
        </p:blipFill>
        <p:spPr>
          <a:xfrm>
            <a:off x="4369124" y="1727802"/>
            <a:ext cx="3453753" cy="3402396"/>
          </a:xfrm>
          <a:prstGeom prst="rect">
            <a:avLst/>
          </a:prstGeom>
          <a:noFill/>
          <a:ln>
            <a:noFill/>
          </a:ln>
        </p:spPr>
      </p:pic>
      <p:grpSp>
        <p:nvGrpSpPr>
          <p:cNvPr id="494" name="Google Shape;494;p39"/>
          <p:cNvGrpSpPr/>
          <p:nvPr/>
        </p:nvGrpSpPr>
        <p:grpSpPr>
          <a:xfrm rot="5400000" flipH="1">
            <a:off x="11994349" y="89858"/>
            <a:ext cx="108319" cy="107166"/>
            <a:chOff x="9886950" y="442913"/>
            <a:chExt cx="216694" cy="214386"/>
          </a:xfrm>
        </p:grpSpPr>
        <p:sp>
          <p:nvSpPr>
            <p:cNvPr id="495" name="Google Shape;495;p39"/>
            <p:cNvSpPr/>
            <p:nvPr/>
          </p:nvSpPr>
          <p:spPr>
            <a:xfrm>
              <a:off x="9886950" y="442913"/>
              <a:ext cx="97631" cy="97631"/>
            </a:xfrm>
            <a:prstGeom prst="roundRect">
              <a:avLst>
                <a:gd name="adj" fmla="val 16667"/>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6" name="Google Shape;496;p39"/>
            <p:cNvSpPr/>
            <p:nvPr/>
          </p:nvSpPr>
          <p:spPr>
            <a:xfrm>
              <a:off x="10006013" y="559668"/>
              <a:ext cx="97631" cy="97631"/>
            </a:xfrm>
            <a:prstGeom prst="roundRect">
              <a:avLst>
                <a:gd name="adj" fmla="val 16667"/>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7" name="Google Shape;497;p39"/>
            <p:cNvSpPr/>
            <p:nvPr/>
          </p:nvSpPr>
          <p:spPr>
            <a:xfrm>
              <a:off x="10006013" y="442913"/>
              <a:ext cx="97631" cy="97631"/>
            </a:xfrm>
            <a:prstGeom prst="roundRect">
              <a:avLst>
                <a:gd name="adj" fmla="val 16667"/>
              </a:avLst>
            </a:prstGeom>
            <a:solidFill>
              <a:srgbClr val="CC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498" name="Google Shape;498;p39"/>
          <p:cNvPicPr preferRelativeResize="0"/>
          <p:nvPr/>
        </p:nvPicPr>
        <p:blipFill rotWithShape="1">
          <a:blip r:embed="rId3">
            <a:alphaModFix/>
          </a:blip>
          <a:srcRect/>
          <a:stretch/>
        </p:blipFill>
        <p:spPr>
          <a:xfrm>
            <a:off x="2599612" y="6488270"/>
            <a:ext cx="9336024" cy="118110"/>
          </a:xfrm>
          <a:prstGeom prst="rect">
            <a:avLst/>
          </a:prstGeom>
          <a:noFill/>
          <a:ln>
            <a:noFill/>
          </a:ln>
        </p:spPr>
      </p:pic>
      <p:sp>
        <p:nvSpPr>
          <p:cNvPr id="499" name="Google Shape;499;p39"/>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500" name="Google Shape;500;p39"/>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501" name="Google Shape;501;p39"/>
          <p:cNvSpPr/>
          <p:nvPr/>
        </p:nvSpPr>
        <p:spPr>
          <a:xfrm>
            <a:off x="11577955" y="6548263"/>
            <a:ext cx="340536" cy="170378"/>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502" name="Google Shape;502;p39"/>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503" name="Google Shape;503;p39"/>
          <p:cNvGrpSpPr/>
          <p:nvPr/>
        </p:nvGrpSpPr>
        <p:grpSpPr>
          <a:xfrm>
            <a:off x="817685" y="6410864"/>
            <a:ext cx="2760487" cy="403790"/>
            <a:chOff x="741485" y="6410864"/>
            <a:chExt cx="2760487" cy="403790"/>
          </a:xfrm>
        </p:grpSpPr>
        <p:sp>
          <p:nvSpPr>
            <p:cNvPr id="504" name="Google Shape;504;p39"/>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800"/>
                <a:buFont typeface="Readex Pro"/>
                <a:buNone/>
              </a:pPr>
              <a:r>
                <a:rPr lang="en-US" sz="800" b="0" i="0" u="none" strike="noStrike" cap="none">
                  <a:solidFill>
                    <a:schemeClr val="lt1"/>
                  </a:solidFill>
                  <a:latin typeface="Readex Pro"/>
                  <a:ea typeface="Readex Pro"/>
                  <a:cs typeface="Readex Pro"/>
                  <a:sym typeface="Readex Pro"/>
                </a:rPr>
                <a:t>Cộng đồng – Toàn diện – Ưu việt</a:t>
              </a:r>
              <a:endParaRPr sz="800" b="0" i="0" u="none" strike="noStrike" cap="none">
                <a:solidFill>
                  <a:schemeClr val="lt1"/>
                </a:solidFill>
                <a:latin typeface="Readex Pro"/>
                <a:ea typeface="Readex Pro"/>
                <a:cs typeface="Readex Pro"/>
                <a:sym typeface="Readex Pro"/>
              </a:endParaRPr>
            </a:p>
          </p:txBody>
        </p:sp>
        <p:sp>
          <p:nvSpPr>
            <p:cNvPr id="505" name="Google Shape;505;p39"/>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chemeClr val="lt1"/>
                  </a:solidFill>
                  <a:latin typeface="K2D"/>
                  <a:ea typeface="K2D"/>
                  <a:cs typeface="K2D"/>
                  <a:sym typeface="K2D"/>
                </a:rPr>
                <a:t>ĐẠI HỌC CẦN THƠ</a:t>
              </a:r>
              <a:endParaRPr sz="1400" b="1">
                <a:solidFill>
                  <a:schemeClr val="lt1"/>
                </a:solidFill>
                <a:latin typeface="K2D"/>
                <a:ea typeface="K2D"/>
                <a:cs typeface="K2D"/>
                <a:sym typeface="K2D"/>
              </a:endParaRPr>
            </a:p>
          </p:txBody>
        </p:sp>
      </p:grpSp>
      <p:sp>
        <p:nvSpPr>
          <p:cNvPr id="506" name="Google Shape;506;p39"/>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chemeClr val="lt1"/>
                </a:solidFill>
                <a:latin typeface="K2D"/>
                <a:ea typeface="K2D"/>
                <a:cs typeface="K2D"/>
                <a:sym typeface="K2D"/>
              </a:rPr>
              <a:t>www.ctu.edu.vn</a:t>
            </a:r>
            <a:endParaRPr/>
          </a:p>
        </p:txBody>
      </p:sp>
      <p:sp>
        <p:nvSpPr>
          <p:cNvPr id="507" name="Google Shape;507;p39"/>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solidFill>
                  <a:schemeClr val="lt1"/>
                </a:solidFill>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8" name="Google Shape;508;p39"/>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solidFill>
                  <a:schemeClr val="lt1"/>
                </a:solidFill>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cbook 1">
  <p:cSld name="Macbook 1">
    <p:spTree>
      <p:nvGrpSpPr>
        <p:cNvPr id="1" name="Shape 509"/>
        <p:cNvGrpSpPr/>
        <p:nvPr/>
      </p:nvGrpSpPr>
      <p:grpSpPr>
        <a:xfrm>
          <a:off x="0" y="0"/>
          <a:ext cx="0" cy="0"/>
          <a:chOff x="0" y="0"/>
          <a:chExt cx="0" cy="0"/>
        </a:xfrm>
      </p:grpSpPr>
      <p:grpSp>
        <p:nvGrpSpPr>
          <p:cNvPr id="510" name="Google Shape;510;p40"/>
          <p:cNvGrpSpPr/>
          <p:nvPr/>
        </p:nvGrpSpPr>
        <p:grpSpPr>
          <a:xfrm>
            <a:off x="2262706" y="1080007"/>
            <a:ext cx="7666588" cy="4425443"/>
            <a:chOff x="2738438" y="30163"/>
            <a:chExt cx="11828463" cy="6827838"/>
          </a:xfrm>
        </p:grpSpPr>
        <p:sp>
          <p:nvSpPr>
            <p:cNvPr id="511" name="Google Shape;511;p40"/>
            <p:cNvSpPr/>
            <p:nvPr/>
          </p:nvSpPr>
          <p:spPr>
            <a:xfrm>
              <a:off x="3821113" y="30163"/>
              <a:ext cx="9663113" cy="6823075"/>
            </a:xfrm>
            <a:custGeom>
              <a:avLst/>
              <a:gdLst/>
              <a:ahLst/>
              <a:cxnLst/>
              <a:rect l="l" t="t" r="r" b="b"/>
              <a:pathLst>
                <a:path w="6087" h="4298" extrusionOk="0">
                  <a:moveTo>
                    <a:pt x="5887" y="4298"/>
                  </a:moveTo>
                  <a:lnTo>
                    <a:pt x="201" y="4298"/>
                  </a:lnTo>
                  <a:lnTo>
                    <a:pt x="201" y="4298"/>
                  </a:lnTo>
                  <a:lnTo>
                    <a:pt x="181" y="4298"/>
                  </a:lnTo>
                  <a:lnTo>
                    <a:pt x="161" y="4294"/>
                  </a:lnTo>
                  <a:lnTo>
                    <a:pt x="141" y="4289"/>
                  </a:lnTo>
                  <a:lnTo>
                    <a:pt x="122" y="4282"/>
                  </a:lnTo>
                  <a:lnTo>
                    <a:pt x="106" y="4274"/>
                  </a:lnTo>
                  <a:lnTo>
                    <a:pt x="89" y="4264"/>
                  </a:lnTo>
                  <a:lnTo>
                    <a:pt x="74" y="4252"/>
                  </a:lnTo>
                  <a:lnTo>
                    <a:pt x="58" y="4239"/>
                  </a:lnTo>
                  <a:lnTo>
                    <a:pt x="47" y="4225"/>
                  </a:lnTo>
                  <a:lnTo>
                    <a:pt x="35" y="4210"/>
                  </a:lnTo>
                  <a:lnTo>
                    <a:pt x="25" y="4193"/>
                  </a:lnTo>
                  <a:lnTo>
                    <a:pt x="16" y="4177"/>
                  </a:lnTo>
                  <a:lnTo>
                    <a:pt x="10" y="4158"/>
                  </a:lnTo>
                  <a:lnTo>
                    <a:pt x="5" y="4138"/>
                  </a:lnTo>
                  <a:lnTo>
                    <a:pt x="1" y="4118"/>
                  </a:lnTo>
                  <a:lnTo>
                    <a:pt x="0" y="4097"/>
                  </a:lnTo>
                  <a:lnTo>
                    <a:pt x="0" y="201"/>
                  </a:lnTo>
                  <a:lnTo>
                    <a:pt x="0" y="201"/>
                  </a:lnTo>
                  <a:lnTo>
                    <a:pt x="1" y="181"/>
                  </a:lnTo>
                  <a:lnTo>
                    <a:pt x="5" y="161"/>
                  </a:lnTo>
                  <a:lnTo>
                    <a:pt x="10" y="141"/>
                  </a:lnTo>
                  <a:lnTo>
                    <a:pt x="16" y="122"/>
                  </a:lnTo>
                  <a:lnTo>
                    <a:pt x="25" y="105"/>
                  </a:lnTo>
                  <a:lnTo>
                    <a:pt x="35" y="89"/>
                  </a:lnTo>
                  <a:lnTo>
                    <a:pt x="47" y="74"/>
                  </a:lnTo>
                  <a:lnTo>
                    <a:pt x="58" y="58"/>
                  </a:lnTo>
                  <a:lnTo>
                    <a:pt x="74" y="47"/>
                  </a:lnTo>
                  <a:lnTo>
                    <a:pt x="89" y="35"/>
                  </a:lnTo>
                  <a:lnTo>
                    <a:pt x="106" y="25"/>
                  </a:lnTo>
                  <a:lnTo>
                    <a:pt x="122" y="16"/>
                  </a:lnTo>
                  <a:lnTo>
                    <a:pt x="141" y="10"/>
                  </a:lnTo>
                  <a:lnTo>
                    <a:pt x="161" y="5"/>
                  </a:lnTo>
                  <a:lnTo>
                    <a:pt x="181" y="1"/>
                  </a:lnTo>
                  <a:lnTo>
                    <a:pt x="201" y="0"/>
                  </a:lnTo>
                  <a:lnTo>
                    <a:pt x="5887" y="0"/>
                  </a:lnTo>
                  <a:lnTo>
                    <a:pt x="5887" y="0"/>
                  </a:lnTo>
                  <a:lnTo>
                    <a:pt x="5907" y="1"/>
                  </a:lnTo>
                  <a:lnTo>
                    <a:pt x="5927" y="5"/>
                  </a:lnTo>
                  <a:lnTo>
                    <a:pt x="5946" y="10"/>
                  </a:lnTo>
                  <a:lnTo>
                    <a:pt x="5964" y="16"/>
                  </a:lnTo>
                  <a:lnTo>
                    <a:pt x="5983" y="25"/>
                  </a:lnTo>
                  <a:lnTo>
                    <a:pt x="6000" y="35"/>
                  </a:lnTo>
                  <a:lnTo>
                    <a:pt x="6015" y="47"/>
                  </a:lnTo>
                  <a:lnTo>
                    <a:pt x="6028" y="58"/>
                  </a:lnTo>
                  <a:lnTo>
                    <a:pt x="6042" y="74"/>
                  </a:lnTo>
                  <a:lnTo>
                    <a:pt x="6054" y="89"/>
                  </a:lnTo>
                  <a:lnTo>
                    <a:pt x="6064" y="105"/>
                  </a:lnTo>
                  <a:lnTo>
                    <a:pt x="6072" y="122"/>
                  </a:lnTo>
                  <a:lnTo>
                    <a:pt x="6079" y="141"/>
                  </a:lnTo>
                  <a:lnTo>
                    <a:pt x="6084" y="161"/>
                  </a:lnTo>
                  <a:lnTo>
                    <a:pt x="6087" y="181"/>
                  </a:lnTo>
                  <a:lnTo>
                    <a:pt x="6087" y="201"/>
                  </a:lnTo>
                  <a:lnTo>
                    <a:pt x="6087" y="4097"/>
                  </a:lnTo>
                  <a:lnTo>
                    <a:pt x="6087" y="4097"/>
                  </a:lnTo>
                  <a:lnTo>
                    <a:pt x="6087" y="4118"/>
                  </a:lnTo>
                  <a:lnTo>
                    <a:pt x="6084" y="4138"/>
                  </a:lnTo>
                  <a:lnTo>
                    <a:pt x="6079" y="4158"/>
                  </a:lnTo>
                  <a:lnTo>
                    <a:pt x="6072" y="4177"/>
                  </a:lnTo>
                  <a:lnTo>
                    <a:pt x="6064" y="4193"/>
                  </a:lnTo>
                  <a:lnTo>
                    <a:pt x="6054" y="4210"/>
                  </a:lnTo>
                  <a:lnTo>
                    <a:pt x="6042" y="4225"/>
                  </a:lnTo>
                  <a:lnTo>
                    <a:pt x="6028" y="4239"/>
                  </a:lnTo>
                  <a:lnTo>
                    <a:pt x="6015" y="4252"/>
                  </a:lnTo>
                  <a:lnTo>
                    <a:pt x="6000" y="4264"/>
                  </a:lnTo>
                  <a:lnTo>
                    <a:pt x="5983" y="4274"/>
                  </a:lnTo>
                  <a:lnTo>
                    <a:pt x="5964" y="4282"/>
                  </a:lnTo>
                  <a:lnTo>
                    <a:pt x="5946" y="4289"/>
                  </a:lnTo>
                  <a:lnTo>
                    <a:pt x="5927" y="4294"/>
                  </a:lnTo>
                  <a:lnTo>
                    <a:pt x="5907" y="4298"/>
                  </a:lnTo>
                  <a:lnTo>
                    <a:pt x="5887" y="4298"/>
                  </a:lnTo>
                  <a:lnTo>
                    <a:pt x="5887" y="4298"/>
                  </a:lnTo>
                  <a:close/>
                </a:path>
              </a:pathLst>
            </a:custGeom>
            <a:gradFill>
              <a:gsLst>
                <a:gs pos="0">
                  <a:srgbClr val="B0B2B4"/>
                </a:gs>
                <a:gs pos="100000">
                  <a:srgbClr val="DFE0E1"/>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a:solidFill>
                  <a:schemeClr val="dk1"/>
                </a:solidFill>
                <a:latin typeface="K2D"/>
                <a:ea typeface="K2D"/>
                <a:cs typeface="K2D"/>
                <a:sym typeface="K2D"/>
              </a:endParaRPr>
            </a:p>
          </p:txBody>
        </p:sp>
        <p:sp>
          <p:nvSpPr>
            <p:cNvPr id="512" name="Google Shape;512;p40"/>
            <p:cNvSpPr/>
            <p:nvPr/>
          </p:nvSpPr>
          <p:spPr>
            <a:xfrm>
              <a:off x="3865563" y="74613"/>
              <a:ext cx="9574213" cy="6735763"/>
            </a:xfrm>
            <a:custGeom>
              <a:avLst/>
              <a:gdLst/>
              <a:ahLst/>
              <a:cxnLst/>
              <a:rect l="l" t="t" r="r" b="b"/>
              <a:pathLst>
                <a:path w="6031" h="4243" extrusionOk="0">
                  <a:moveTo>
                    <a:pt x="5859" y="0"/>
                  </a:moveTo>
                  <a:lnTo>
                    <a:pt x="173" y="0"/>
                  </a:lnTo>
                  <a:lnTo>
                    <a:pt x="173" y="0"/>
                  </a:lnTo>
                  <a:lnTo>
                    <a:pt x="155" y="2"/>
                  </a:lnTo>
                  <a:lnTo>
                    <a:pt x="138" y="3"/>
                  </a:lnTo>
                  <a:lnTo>
                    <a:pt x="121" y="9"/>
                  </a:lnTo>
                  <a:lnTo>
                    <a:pt x="106" y="14"/>
                  </a:lnTo>
                  <a:lnTo>
                    <a:pt x="91" y="22"/>
                  </a:lnTo>
                  <a:lnTo>
                    <a:pt x="78" y="30"/>
                  </a:lnTo>
                  <a:lnTo>
                    <a:pt x="64" y="40"/>
                  </a:lnTo>
                  <a:lnTo>
                    <a:pt x="51" y="51"/>
                  </a:lnTo>
                  <a:lnTo>
                    <a:pt x="41" y="64"/>
                  </a:lnTo>
                  <a:lnTo>
                    <a:pt x="30" y="77"/>
                  </a:lnTo>
                  <a:lnTo>
                    <a:pt x="22" y="91"/>
                  </a:lnTo>
                  <a:lnTo>
                    <a:pt x="14" y="106"/>
                  </a:lnTo>
                  <a:lnTo>
                    <a:pt x="9" y="121"/>
                  </a:lnTo>
                  <a:lnTo>
                    <a:pt x="3" y="138"/>
                  </a:lnTo>
                  <a:lnTo>
                    <a:pt x="2" y="157"/>
                  </a:lnTo>
                  <a:lnTo>
                    <a:pt x="0" y="173"/>
                  </a:lnTo>
                  <a:lnTo>
                    <a:pt x="0" y="4069"/>
                  </a:lnTo>
                  <a:lnTo>
                    <a:pt x="0" y="4069"/>
                  </a:lnTo>
                  <a:lnTo>
                    <a:pt x="2" y="4086"/>
                  </a:lnTo>
                  <a:lnTo>
                    <a:pt x="3" y="4105"/>
                  </a:lnTo>
                  <a:lnTo>
                    <a:pt x="9" y="4120"/>
                  </a:lnTo>
                  <a:lnTo>
                    <a:pt x="14" y="4137"/>
                  </a:lnTo>
                  <a:lnTo>
                    <a:pt x="22" y="4152"/>
                  </a:lnTo>
                  <a:lnTo>
                    <a:pt x="30" y="4165"/>
                  </a:lnTo>
                  <a:lnTo>
                    <a:pt x="41" y="4179"/>
                  </a:lnTo>
                  <a:lnTo>
                    <a:pt x="51" y="4192"/>
                  </a:lnTo>
                  <a:lnTo>
                    <a:pt x="64" y="4202"/>
                  </a:lnTo>
                  <a:lnTo>
                    <a:pt x="78" y="4212"/>
                  </a:lnTo>
                  <a:lnTo>
                    <a:pt x="91" y="4221"/>
                  </a:lnTo>
                  <a:lnTo>
                    <a:pt x="106" y="4229"/>
                  </a:lnTo>
                  <a:lnTo>
                    <a:pt x="121" y="4234"/>
                  </a:lnTo>
                  <a:lnTo>
                    <a:pt x="138" y="4239"/>
                  </a:lnTo>
                  <a:lnTo>
                    <a:pt x="155" y="4241"/>
                  </a:lnTo>
                  <a:lnTo>
                    <a:pt x="173" y="4243"/>
                  </a:lnTo>
                  <a:lnTo>
                    <a:pt x="5859" y="4243"/>
                  </a:lnTo>
                  <a:lnTo>
                    <a:pt x="5859" y="4243"/>
                  </a:lnTo>
                  <a:lnTo>
                    <a:pt x="5876" y="4241"/>
                  </a:lnTo>
                  <a:lnTo>
                    <a:pt x="5893" y="4239"/>
                  </a:lnTo>
                  <a:lnTo>
                    <a:pt x="5910" y="4234"/>
                  </a:lnTo>
                  <a:lnTo>
                    <a:pt x="5926" y="4229"/>
                  </a:lnTo>
                  <a:lnTo>
                    <a:pt x="5941" y="4221"/>
                  </a:lnTo>
                  <a:lnTo>
                    <a:pt x="5955" y="4212"/>
                  </a:lnTo>
                  <a:lnTo>
                    <a:pt x="5968" y="4202"/>
                  </a:lnTo>
                  <a:lnTo>
                    <a:pt x="5980" y="4192"/>
                  </a:lnTo>
                  <a:lnTo>
                    <a:pt x="5992" y="4179"/>
                  </a:lnTo>
                  <a:lnTo>
                    <a:pt x="6002" y="4165"/>
                  </a:lnTo>
                  <a:lnTo>
                    <a:pt x="6010" y="4152"/>
                  </a:lnTo>
                  <a:lnTo>
                    <a:pt x="6017" y="4137"/>
                  </a:lnTo>
                  <a:lnTo>
                    <a:pt x="6024" y="4120"/>
                  </a:lnTo>
                  <a:lnTo>
                    <a:pt x="6027" y="4105"/>
                  </a:lnTo>
                  <a:lnTo>
                    <a:pt x="6031" y="4086"/>
                  </a:lnTo>
                  <a:lnTo>
                    <a:pt x="6031" y="4069"/>
                  </a:lnTo>
                  <a:lnTo>
                    <a:pt x="6031" y="173"/>
                  </a:lnTo>
                  <a:lnTo>
                    <a:pt x="6031" y="173"/>
                  </a:lnTo>
                  <a:lnTo>
                    <a:pt x="6031" y="157"/>
                  </a:lnTo>
                  <a:lnTo>
                    <a:pt x="6027" y="138"/>
                  </a:lnTo>
                  <a:lnTo>
                    <a:pt x="6024" y="121"/>
                  </a:lnTo>
                  <a:lnTo>
                    <a:pt x="6017" y="106"/>
                  </a:lnTo>
                  <a:lnTo>
                    <a:pt x="6010" y="91"/>
                  </a:lnTo>
                  <a:lnTo>
                    <a:pt x="6002" y="77"/>
                  </a:lnTo>
                  <a:lnTo>
                    <a:pt x="5992" y="64"/>
                  </a:lnTo>
                  <a:lnTo>
                    <a:pt x="5980" y="51"/>
                  </a:lnTo>
                  <a:lnTo>
                    <a:pt x="5968" y="40"/>
                  </a:lnTo>
                  <a:lnTo>
                    <a:pt x="5955" y="30"/>
                  </a:lnTo>
                  <a:lnTo>
                    <a:pt x="5941" y="22"/>
                  </a:lnTo>
                  <a:lnTo>
                    <a:pt x="5926" y="14"/>
                  </a:lnTo>
                  <a:lnTo>
                    <a:pt x="5910" y="9"/>
                  </a:lnTo>
                  <a:lnTo>
                    <a:pt x="5893" y="3"/>
                  </a:lnTo>
                  <a:lnTo>
                    <a:pt x="5876" y="2"/>
                  </a:lnTo>
                  <a:lnTo>
                    <a:pt x="5859" y="0"/>
                  </a:lnTo>
                  <a:lnTo>
                    <a:pt x="5859" y="0"/>
                  </a:lnTo>
                  <a:close/>
                </a:path>
              </a:pathLst>
            </a:custGeom>
            <a:solidFill>
              <a:srgbClr val="000000"/>
            </a:solidFill>
            <a:ln>
              <a:noFill/>
            </a:ln>
            <a:effectLst>
              <a:outerShdw blurRad="25400" algn="ctr" rotWithShape="0">
                <a:srgbClr val="000000">
                  <a:alpha val="60784"/>
                </a:srgbClr>
              </a:outerShdw>
            </a:effectLst>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a:solidFill>
                  <a:schemeClr val="dk1"/>
                </a:solidFill>
                <a:latin typeface="K2D"/>
                <a:ea typeface="K2D"/>
                <a:cs typeface="K2D"/>
                <a:sym typeface="K2D"/>
              </a:endParaRPr>
            </a:p>
          </p:txBody>
        </p:sp>
        <p:sp>
          <p:nvSpPr>
            <p:cNvPr id="513" name="Google Shape;513;p40"/>
            <p:cNvSpPr/>
            <p:nvPr/>
          </p:nvSpPr>
          <p:spPr>
            <a:xfrm>
              <a:off x="3892550" y="6342063"/>
              <a:ext cx="9520238" cy="441325"/>
            </a:xfrm>
            <a:custGeom>
              <a:avLst/>
              <a:gdLst/>
              <a:ahLst/>
              <a:cxnLst/>
              <a:rect l="l" t="t" r="r" b="b"/>
              <a:pathLst>
                <a:path w="5997" h="278" extrusionOk="0">
                  <a:moveTo>
                    <a:pt x="156" y="278"/>
                  </a:moveTo>
                  <a:lnTo>
                    <a:pt x="5842" y="278"/>
                  </a:lnTo>
                  <a:lnTo>
                    <a:pt x="5842" y="278"/>
                  </a:lnTo>
                  <a:lnTo>
                    <a:pt x="5857" y="276"/>
                  </a:lnTo>
                  <a:lnTo>
                    <a:pt x="5872" y="275"/>
                  </a:lnTo>
                  <a:lnTo>
                    <a:pt x="5887" y="269"/>
                  </a:lnTo>
                  <a:lnTo>
                    <a:pt x="5903" y="264"/>
                  </a:lnTo>
                  <a:lnTo>
                    <a:pt x="5916" y="258"/>
                  </a:lnTo>
                  <a:lnTo>
                    <a:pt x="5928" y="251"/>
                  </a:lnTo>
                  <a:lnTo>
                    <a:pt x="5941" y="241"/>
                  </a:lnTo>
                  <a:lnTo>
                    <a:pt x="5951" y="231"/>
                  </a:lnTo>
                  <a:lnTo>
                    <a:pt x="5962" y="221"/>
                  </a:lnTo>
                  <a:lnTo>
                    <a:pt x="5970" y="209"/>
                  </a:lnTo>
                  <a:lnTo>
                    <a:pt x="5978" y="195"/>
                  </a:lnTo>
                  <a:lnTo>
                    <a:pt x="5985" y="182"/>
                  </a:lnTo>
                  <a:lnTo>
                    <a:pt x="5990" y="167"/>
                  </a:lnTo>
                  <a:lnTo>
                    <a:pt x="5993" y="153"/>
                  </a:lnTo>
                  <a:lnTo>
                    <a:pt x="5997" y="137"/>
                  </a:lnTo>
                  <a:lnTo>
                    <a:pt x="5997" y="121"/>
                  </a:lnTo>
                  <a:lnTo>
                    <a:pt x="5997" y="0"/>
                  </a:lnTo>
                  <a:lnTo>
                    <a:pt x="0" y="0"/>
                  </a:lnTo>
                  <a:lnTo>
                    <a:pt x="0" y="121"/>
                  </a:lnTo>
                  <a:lnTo>
                    <a:pt x="0" y="121"/>
                  </a:lnTo>
                  <a:lnTo>
                    <a:pt x="2" y="137"/>
                  </a:lnTo>
                  <a:lnTo>
                    <a:pt x="3" y="153"/>
                  </a:lnTo>
                  <a:lnTo>
                    <a:pt x="8" y="167"/>
                  </a:lnTo>
                  <a:lnTo>
                    <a:pt x="13" y="182"/>
                  </a:lnTo>
                  <a:lnTo>
                    <a:pt x="20" y="195"/>
                  </a:lnTo>
                  <a:lnTo>
                    <a:pt x="27" y="209"/>
                  </a:lnTo>
                  <a:lnTo>
                    <a:pt x="37" y="221"/>
                  </a:lnTo>
                  <a:lnTo>
                    <a:pt x="47" y="231"/>
                  </a:lnTo>
                  <a:lnTo>
                    <a:pt x="57" y="241"/>
                  </a:lnTo>
                  <a:lnTo>
                    <a:pt x="69" y="251"/>
                  </a:lnTo>
                  <a:lnTo>
                    <a:pt x="82" y="258"/>
                  </a:lnTo>
                  <a:lnTo>
                    <a:pt x="96" y="264"/>
                  </a:lnTo>
                  <a:lnTo>
                    <a:pt x="109" y="269"/>
                  </a:lnTo>
                  <a:lnTo>
                    <a:pt x="124" y="275"/>
                  </a:lnTo>
                  <a:lnTo>
                    <a:pt x="141" y="276"/>
                  </a:lnTo>
                  <a:lnTo>
                    <a:pt x="156" y="278"/>
                  </a:lnTo>
                  <a:lnTo>
                    <a:pt x="156" y="278"/>
                  </a:lnTo>
                  <a:close/>
                </a:path>
              </a:pathLst>
            </a:custGeom>
            <a:solidFill>
              <a:srgbClr val="18181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a:solidFill>
                  <a:schemeClr val="dk1"/>
                </a:solidFill>
                <a:latin typeface="K2D"/>
                <a:ea typeface="K2D"/>
                <a:cs typeface="K2D"/>
                <a:sym typeface="K2D"/>
              </a:endParaRPr>
            </a:p>
          </p:txBody>
        </p:sp>
        <p:sp>
          <p:nvSpPr>
            <p:cNvPr id="514" name="Google Shape;514;p40"/>
            <p:cNvSpPr/>
            <p:nvPr/>
          </p:nvSpPr>
          <p:spPr>
            <a:xfrm>
              <a:off x="4205288" y="533400"/>
              <a:ext cx="8897938" cy="5565775"/>
            </a:xfrm>
            <a:prstGeom prst="rect">
              <a:avLst/>
            </a:prstGeom>
            <a:solidFill>
              <a:srgbClr val="26262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a:solidFill>
                  <a:schemeClr val="dk1"/>
                </a:solidFill>
                <a:latin typeface="K2D"/>
                <a:ea typeface="K2D"/>
                <a:cs typeface="K2D"/>
                <a:sym typeface="K2D"/>
              </a:endParaRPr>
            </a:p>
          </p:txBody>
        </p:sp>
        <p:sp>
          <p:nvSpPr>
            <p:cNvPr id="515" name="Google Shape;515;p40"/>
            <p:cNvSpPr/>
            <p:nvPr/>
          </p:nvSpPr>
          <p:spPr>
            <a:xfrm>
              <a:off x="2738438" y="6618288"/>
              <a:ext cx="11828463" cy="239713"/>
            </a:xfrm>
            <a:custGeom>
              <a:avLst/>
              <a:gdLst/>
              <a:ahLst/>
              <a:cxnLst/>
              <a:rect l="l" t="t" r="r" b="b"/>
              <a:pathLst>
                <a:path w="7451" h="151" extrusionOk="0">
                  <a:moveTo>
                    <a:pt x="7451" y="0"/>
                  </a:moveTo>
                  <a:lnTo>
                    <a:pt x="4441" y="1"/>
                  </a:lnTo>
                  <a:lnTo>
                    <a:pt x="4381" y="35"/>
                  </a:lnTo>
                  <a:lnTo>
                    <a:pt x="3097" y="35"/>
                  </a:lnTo>
                  <a:lnTo>
                    <a:pt x="3020" y="1"/>
                  </a:lnTo>
                  <a:lnTo>
                    <a:pt x="0" y="0"/>
                  </a:lnTo>
                  <a:lnTo>
                    <a:pt x="0" y="35"/>
                  </a:lnTo>
                  <a:lnTo>
                    <a:pt x="0" y="35"/>
                  </a:lnTo>
                  <a:lnTo>
                    <a:pt x="61" y="53"/>
                  </a:lnTo>
                  <a:lnTo>
                    <a:pt x="98" y="65"/>
                  </a:lnTo>
                  <a:lnTo>
                    <a:pt x="140" y="75"/>
                  </a:lnTo>
                  <a:lnTo>
                    <a:pt x="140" y="75"/>
                  </a:lnTo>
                  <a:lnTo>
                    <a:pt x="168" y="82"/>
                  </a:lnTo>
                  <a:lnTo>
                    <a:pt x="216" y="90"/>
                  </a:lnTo>
                  <a:lnTo>
                    <a:pt x="286" y="102"/>
                  </a:lnTo>
                  <a:lnTo>
                    <a:pt x="384" y="114"/>
                  </a:lnTo>
                  <a:lnTo>
                    <a:pt x="384" y="114"/>
                  </a:lnTo>
                  <a:lnTo>
                    <a:pt x="438" y="121"/>
                  </a:lnTo>
                  <a:lnTo>
                    <a:pt x="510" y="127"/>
                  </a:lnTo>
                  <a:lnTo>
                    <a:pt x="601" y="134"/>
                  </a:lnTo>
                  <a:lnTo>
                    <a:pt x="707" y="141"/>
                  </a:lnTo>
                  <a:lnTo>
                    <a:pt x="707" y="141"/>
                  </a:lnTo>
                  <a:lnTo>
                    <a:pt x="838" y="146"/>
                  </a:lnTo>
                  <a:lnTo>
                    <a:pt x="924" y="148"/>
                  </a:lnTo>
                  <a:lnTo>
                    <a:pt x="924" y="148"/>
                  </a:lnTo>
                  <a:lnTo>
                    <a:pt x="1195" y="149"/>
                  </a:lnTo>
                  <a:lnTo>
                    <a:pt x="1718" y="151"/>
                  </a:lnTo>
                  <a:lnTo>
                    <a:pt x="3188" y="151"/>
                  </a:lnTo>
                  <a:lnTo>
                    <a:pt x="5479" y="149"/>
                  </a:lnTo>
                  <a:lnTo>
                    <a:pt x="5479" y="149"/>
                  </a:lnTo>
                  <a:lnTo>
                    <a:pt x="5921" y="151"/>
                  </a:lnTo>
                  <a:lnTo>
                    <a:pt x="6244" y="151"/>
                  </a:lnTo>
                  <a:lnTo>
                    <a:pt x="6529" y="148"/>
                  </a:lnTo>
                  <a:lnTo>
                    <a:pt x="6529" y="148"/>
                  </a:lnTo>
                  <a:lnTo>
                    <a:pt x="6613" y="146"/>
                  </a:lnTo>
                  <a:lnTo>
                    <a:pt x="6744" y="141"/>
                  </a:lnTo>
                  <a:lnTo>
                    <a:pt x="6744" y="141"/>
                  </a:lnTo>
                  <a:lnTo>
                    <a:pt x="6852" y="134"/>
                  </a:lnTo>
                  <a:lnTo>
                    <a:pt x="6941" y="127"/>
                  </a:lnTo>
                  <a:lnTo>
                    <a:pt x="7015" y="121"/>
                  </a:lnTo>
                  <a:lnTo>
                    <a:pt x="7069" y="114"/>
                  </a:lnTo>
                  <a:lnTo>
                    <a:pt x="7069" y="114"/>
                  </a:lnTo>
                  <a:lnTo>
                    <a:pt x="7166" y="102"/>
                  </a:lnTo>
                  <a:lnTo>
                    <a:pt x="7237" y="90"/>
                  </a:lnTo>
                  <a:lnTo>
                    <a:pt x="7284" y="82"/>
                  </a:lnTo>
                  <a:lnTo>
                    <a:pt x="7313" y="75"/>
                  </a:lnTo>
                  <a:lnTo>
                    <a:pt x="7313" y="75"/>
                  </a:lnTo>
                  <a:lnTo>
                    <a:pt x="7353" y="65"/>
                  </a:lnTo>
                  <a:lnTo>
                    <a:pt x="7390" y="53"/>
                  </a:lnTo>
                  <a:lnTo>
                    <a:pt x="7451" y="35"/>
                  </a:lnTo>
                  <a:lnTo>
                    <a:pt x="7451" y="0"/>
                  </a:lnTo>
                  <a:close/>
                </a:path>
              </a:pathLst>
            </a:custGeom>
            <a:solidFill>
              <a:srgbClr val="A5A6A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a:solidFill>
                  <a:schemeClr val="dk1"/>
                </a:solidFill>
                <a:latin typeface="K2D"/>
                <a:ea typeface="K2D"/>
                <a:cs typeface="K2D"/>
                <a:sym typeface="K2D"/>
              </a:endParaRPr>
            </a:p>
          </p:txBody>
        </p:sp>
        <p:sp>
          <p:nvSpPr>
            <p:cNvPr id="516" name="Google Shape;516;p40"/>
            <p:cNvSpPr/>
            <p:nvPr/>
          </p:nvSpPr>
          <p:spPr>
            <a:xfrm>
              <a:off x="2738438" y="6618288"/>
              <a:ext cx="11828463" cy="55563"/>
            </a:xfrm>
            <a:custGeom>
              <a:avLst/>
              <a:gdLst/>
              <a:ahLst/>
              <a:cxnLst/>
              <a:rect l="l" t="t" r="r" b="b"/>
              <a:pathLst>
                <a:path w="7451" h="35" extrusionOk="0">
                  <a:moveTo>
                    <a:pt x="7451" y="35"/>
                  </a:moveTo>
                  <a:lnTo>
                    <a:pt x="0" y="35"/>
                  </a:lnTo>
                  <a:lnTo>
                    <a:pt x="0" y="0"/>
                  </a:lnTo>
                  <a:lnTo>
                    <a:pt x="3020" y="0"/>
                  </a:lnTo>
                  <a:lnTo>
                    <a:pt x="3047" y="18"/>
                  </a:lnTo>
                  <a:lnTo>
                    <a:pt x="4413" y="18"/>
                  </a:lnTo>
                  <a:lnTo>
                    <a:pt x="4441" y="0"/>
                  </a:lnTo>
                  <a:lnTo>
                    <a:pt x="7451" y="0"/>
                  </a:lnTo>
                  <a:lnTo>
                    <a:pt x="7451" y="35"/>
                  </a:lnTo>
                  <a:close/>
                </a:path>
              </a:pathLst>
            </a:custGeom>
            <a:gradFill>
              <a:gsLst>
                <a:gs pos="0">
                  <a:srgbClr val="686B6C"/>
                </a:gs>
                <a:gs pos="3000">
                  <a:srgbClr val="96999A"/>
                </a:gs>
                <a:gs pos="9000">
                  <a:srgbClr val="DFE0E1"/>
                </a:gs>
                <a:gs pos="91000">
                  <a:srgbClr val="DFE0E1"/>
                </a:gs>
                <a:gs pos="97000">
                  <a:srgbClr val="96999A"/>
                </a:gs>
                <a:gs pos="100000">
                  <a:srgbClr val="686B6C"/>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a:solidFill>
                  <a:schemeClr val="dk1"/>
                </a:solidFill>
                <a:latin typeface="K2D"/>
                <a:ea typeface="K2D"/>
                <a:cs typeface="K2D"/>
                <a:sym typeface="K2D"/>
              </a:endParaRPr>
            </a:p>
          </p:txBody>
        </p:sp>
        <p:sp>
          <p:nvSpPr>
            <p:cNvPr id="517" name="Google Shape;517;p40"/>
            <p:cNvSpPr/>
            <p:nvPr/>
          </p:nvSpPr>
          <p:spPr>
            <a:xfrm>
              <a:off x="7524750" y="6619875"/>
              <a:ext cx="2255838" cy="90488"/>
            </a:xfrm>
            <a:custGeom>
              <a:avLst/>
              <a:gdLst/>
              <a:ahLst/>
              <a:cxnLst/>
              <a:rect l="l" t="t" r="r" b="b"/>
              <a:pathLst>
                <a:path w="1421" h="57" extrusionOk="0">
                  <a:moveTo>
                    <a:pt x="1389" y="2"/>
                  </a:moveTo>
                  <a:lnTo>
                    <a:pt x="32" y="2"/>
                  </a:lnTo>
                  <a:lnTo>
                    <a:pt x="32" y="2"/>
                  </a:lnTo>
                  <a:lnTo>
                    <a:pt x="17" y="2"/>
                  </a:lnTo>
                  <a:lnTo>
                    <a:pt x="0" y="0"/>
                  </a:lnTo>
                  <a:lnTo>
                    <a:pt x="0" y="34"/>
                  </a:lnTo>
                  <a:lnTo>
                    <a:pt x="0" y="34"/>
                  </a:lnTo>
                  <a:lnTo>
                    <a:pt x="20" y="44"/>
                  </a:lnTo>
                  <a:lnTo>
                    <a:pt x="42" y="51"/>
                  </a:lnTo>
                  <a:lnTo>
                    <a:pt x="64" y="56"/>
                  </a:lnTo>
                  <a:lnTo>
                    <a:pt x="85" y="57"/>
                  </a:lnTo>
                  <a:lnTo>
                    <a:pt x="1337" y="57"/>
                  </a:lnTo>
                  <a:lnTo>
                    <a:pt x="1337" y="57"/>
                  </a:lnTo>
                  <a:lnTo>
                    <a:pt x="1359" y="56"/>
                  </a:lnTo>
                  <a:lnTo>
                    <a:pt x="1381" y="51"/>
                  </a:lnTo>
                  <a:lnTo>
                    <a:pt x="1401" y="44"/>
                  </a:lnTo>
                  <a:lnTo>
                    <a:pt x="1421" y="34"/>
                  </a:lnTo>
                  <a:lnTo>
                    <a:pt x="1421" y="0"/>
                  </a:lnTo>
                  <a:lnTo>
                    <a:pt x="1421" y="0"/>
                  </a:lnTo>
                  <a:lnTo>
                    <a:pt x="1406" y="2"/>
                  </a:lnTo>
                  <a:lnTo>
                    <a:pt x="1389" y="2"/>
                  </a:lnTo>
                  <a:lnTo>
                    <a:pt x="1389" y="2"/>
                  </a:lnTo>
                  <a:close/>
                </a:path>
              </a:pathLst>
            </a:custGeom>
            <a:gradFill>
              <a:gsLst>
                <a:gs pos="0">
                  <a:srgbClr val="686B6C"/>
                </a:gs>
                <a:gs pos="3000">
                  <a:srgbClr val="96999A"/>
                </a:gs>
                <a:gs pos="9000">
                  <a:srgbClr val="D3D4D6"/>
                </a:gs>
                <a:gs pos="91000">
                  <a:srgbClr val="D3D4D6"/>
                </a:gs>
                <a:gs pos="97000">
                  <a:srgbClr val="96999A"/>
                </a:gs>
                <a:gs pos="100000">
                  <a:srgbClr val="686B6C"/>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a:solidFill>
                  <a:schemeClr val="dk1"/>
                </a:solidFill>
                <a:latin typeface="K2D"/>
                <a:ea typeface="K2D"/>
                <a:cs typeface="K2D"/>
                <a:sym typeface="K2D"/>
              </a:endParaRPr>
            </a:p>
          </p:txBody>
        </p:sp>
      </p:grpSp>
      <p:sp>
        <p:nvSpPr>
          <p:cNvPr id="518" name="Google Shape;518;p40"/>
          <p:cNvSpPr>
            <a:spLocks noGrp="1"/>
          </p:cNvSpPr>
          <p:nvPr>
            <p:ph type="pic" idx="2"/>
          </p:nvPr>
        </p:nvSpPr>
        <p:spPr>
          <a:xfrm>
            <a:off x="3219450" y="1400175"/>
            <a:ext cx="5762625" cy="3600450"/>
          </a:xfrm>
          <a:prstGeom prst="rect">
            <a:avLst/>
          </a:prstGeom>
          <a:solidFill>
            <a:srgbClr val="F2F2F2"/>
          </a:solidFill>
          <a:ln>
            <a:noFill/>
          </a:ln>
        </p:spPr>
      </p:sp>
      <p:pic>
        <p:nvPicPr>
          <p:cNvPr id="519" name="Google Shape;519;p40"/>
          <p:cNvPicPr preferRelativeResize="0"/>
          <p:nvPr/>
        </p:nvPicPr>
        <p:blipFill rotWithShape="1">
          <a:blip r:embed="rId2">
            <a:alphaModFix/>
          </a:blip>
          <a:srcRect/>
          <a:stretch/>
        </p:blipFill>
        <p:spPr>
          <a:xfrm>
            <a:off x="11987783" y="93587"/>
            <a:ext cx="107165" cy="107007"/>
          </a:xfrm>
          <a:prstGeom prst="rect">
            <a:avLst/>
          </a:prstGeom>
          <a:noFill/>
          <a:ln>
            <a:noFill/>
          </a:ln>
        </p:spPr>
      </p:pic>
      <p:sp>
        <p:nvSpPr>
          <p:cNvPr id="520" name="Google Shape;520;p40"/>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521" name="Google Shape;521;p40"/>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522" name="Google Shape;522;p40"/>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523" name="Google Shape;523;p40"/>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524" name="Google Shape;524;p40"/>
          <p:cNvGrpSpPr/>
          <p:nvPr/>
        </p:nvGrpSpPr>
        <p:grpSpPr>
          <a:xfrm>
            <a:off x="817685" y="6410864"/>
            <a:ext cx="2760487" cy="403790"/>
            <a:chOff x="741485" y="6410864"/>
            <a:chExt cx="2760487" cy="403790"/>
          </a:xfrm>
        </p:grpSpPr>
        <p:sp>
          <p:nvSpPr>
            <p:cNvPr id="525" name="Google Shape;525;p40"/>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526" name="Google Shape;526;p40"/>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527" name="Google Shape;527;p40"/>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528" name="Google Shape;528;p40"/>
          <p:cNvPicPr preferRelativeResize="0"/>
          <p:nvPr/>
        </p:nvPicPr>
        <p:blipFill rotWithShape="1">
          <a:blip r:embed="rId3">
            <a:alphaModFix/>
          </a:blip>
          <a:srcRect/>
          <a:stretch/>
        </p:blipFill>
        <p:spPr>
          <a:xfrm>
            <a:off x="2583391" y="6481985"/>
            <a:ext cx="9339545" cy="118261"/>
          </a:xfrm>
          <a:prstGeom prst="rect">
            <a:avLst/>
          </a:prstGeom>
          <a:noFill/>
          <a:ln>
            <a:noFill/>
          </a:ln>
        </p:spPr>
      </p:pic>
      <p:sp>
        <p:nvSpPr>
          <p:cNvPr id="529" name="Google Shape;529;p40"/>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0" name="Google Shape;530;p40"/>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hone 2">
  <p:cSld name="Phone 2">
    <p:spTree>
      <p:nvGrpSpPr>
        <p:cNvPr id="1" name="Shape 531"/>
        <p:cNvGrpSpPr/>
        <p:nvPr/>
      </p:nvGrpSpPr>
      <p:grpSpPr>
        <a:xfrm>
          <a:off x="0" y="0"/>
          <a:ext cx="0" cy="0"/>
          <a:chOff x="0" y="0"/>
          <a:chExt cx="0" cy="0"/>
        </a:xfrm>
      </p:grpSpPr>
      <p:pic>
        <p:nvPicPr>
          <p:cNvPr id="532" name="Google Shape;532;p41"/>
          <p:cNvPicPr preferRelativeResize="0"/>
          <p:nvPr/>
        </p:nvPicPr>
        <p:blipFill rotWithShape="1">
          <a:blip r:embed="rId2">
            <a:alphaModFix/>
          </a:blip>
          <a:srcRect/>
          <a:stretch/>
        </p:blipFill>
        <p:spPr>
          <a:xfrm>
            <a:off x="7943863" y="1011126"/>
            <a:ext cx="3171810" cy="5138780"/>
          </a:xfrm>
          <a:prstGeom prst="rect">
            <a:avLst/>
          </a:prstGeom>
          <a:noFill/>
          <a:ln>
            <a:noFill/>
          </a:ln>
        </p:spPr>
      </p:pic>
      <p:pic>
        <p:nvPicPr>
          <p:cNvPr id="533" name="Google Shape;533;p41"/>
          <p:cNvPicPr preferRelativeResize="0"/>
          <p:nvPr/>
        </p:nvPicPr>
        <p:blipFill rotWithShape="1">
          <a:blip r:embed="rId3">
            <a:alphaModFix amt="85000"/>
          </a:blip>
          <a:srcRect/>
          <a:stretch/>
        </p:blipFill>
        <p:spPr>
          <a:xfrm>
            <a:off x="4369123" y="1742120"/>
            <a:ext cx="3453753" cy="3402396"/>
          </a:xfrm>
          <a:prstGeom prst="rect">
            <a:avLst/>
          </a:prstGeom>
          <a:noFill/>
          <a:ln>
            <a:noFill/>
          </a:ln>
        </p:spPr>
      </p:pic>
      <p:pic>
        <p:nvPicPr>
          <p:cNvPr id="534" name="Google Shape;534;p41"/>
          <p:cNvPicPr preferRelativeResize="0"/>
          <p:nvPr/>
        </p:nvPicPr>
        <p:blipFill rotWithShape="1">
          <a:blip r:embed="rId4">
            <a:alphaModFix/>
          </a:blip>
          <a:srcRect/>
          <a:stretch/>
        </p:blipFill>
        <p:spPr>
          <a:xfrm>
            <a:off x="11987783" y="93587"/>
            <a:ext cx="107165" cy="107007"/>
          </a:xfrm>
          <a:prstGeom prst="rect">
            <a:avLst/>
          </a:prstGeom>
          <a:noFill/>
          <a:ln>
            <a:noFill/>
          </a:ln>
        </p:spPr>
      </p:pic>
      <p:sp>
        <p:nvSpPr>
          <p:cNvPr id="535" name="Google Shape;535;p41"/>
          <p:cNvSpPr txBox="1">
            <a:spLocks noGrp="1"/>
          </p:cNvSpPr>
          <p:nvPr>
            <p:ph type="ctrTitle"/>
          </p:nvPr>
        </p:nvSpPr>
        <p:spPr>
          <a:xfrm>
            <a:off x="514349" y="1048131"/>
            <a:ext cx="5153025" cy="1655762"/>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0070C0"/>
              </a:buClr>
              <a:buSzPts val="4000"/>
              <a:buFont typeface="K2D"/>
              <a:buNone/>
              <a:defRPr sz="4000" b="1">
                <a:solidFill>
                  <a:srgbClr val="0070C0"/>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6" name="Google Shape;536;p41"/>
          <p:cNvSpPr txBox="1">
            <a:spLocks noGrp="1"/>
          </p:cNvSpPr>
          <p:nvPr>
            <p:ph type="subTitle" idx="1"/>
          </p:nvPr>
        </p:nvSpPr>
        <p:spPr>
          <a:xfrm>
            <a:off x="514348" y="2808667"/>
            <a:ext cx="5153026" cy="2287208"/>
          </a:xfrm>
          <a:prstGeom prst="rect">
            <a:avLst/>
          </a:prstGeom>
          <a:noFill/>
          <a:ln>
            <a:noFill/>
          </a:ln>
        </p:spPr>
        <p:txBody>
          <a:bodyPr spcFirstLastPara="1" wrap="square" lIns="91425" tIns="45700" rIns="91425" bIns="45700" anchor="t" anchorCtr="0">
            <a:noAutofit/>
          </a:bodyPr>
          <a:lstStyle>
            <a:lvl1pPr lvl="0" algn="l">
              <a:lnSpc>
                <a:spcPct val="90000"/>
              </a:lnSpc>
              <a:spcBef>
                <a:spcPts val="1000"/>
              </a:spcBef>
              <a:spcAft>
                <a:spcPts val="0"/>
              </a:spcAft>
              <a:buClr>
                <a:srgbClr val="595959"/>
              </a:buClr>
              <a:buSzPts val="2000"/>
              <a:buNone/>
              <a:defRPr sz="2000">
                <a:solidFill>
                  <a:srgbClr val="595959"/>
                </a:solidFill>
                <a:latin typeface="Readex Pro"/>
                <a:ea typeface="Readex Pro"/>
                <a:cs typeface="Readex Pro"/>
                <a:sym typeface="Readex Pr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537" name="Google Shape;537;p41"/>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538" name="Google Shape;538;p41"/>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539" name="Google Shape;539;p41"/>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540" name="Google Shape;540;p41"/>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541" name="Google Shape;541;p41"/>
          <p:cNvGrpSpPr/>
          <p:nvPr/>
        </p:nvGrpSpPr>
        <p:grpSpPr>
          <a:xfrm>
            <a:off x="817685" y="6410864"/>
            <a:ext cx="2760487" cy="403790"/>
            <a:chOff x="741485" y="6410864"/>
            <a:chExt cx="2760487" cy="403790"/>
          </a:xfrm>
        </p:grpSpPr>
        <p:sp>
          <p:nvSpPr>
            <p:cNvPr id="542" name="Google Shape;542;p41"/>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543" name="Google Shape;543;p41"/>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544" name="Google Shape;544;p41"/>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545" name="Google Shape;545;p41"/>
          <p:cNvPicPr preferRelativeResize="0"/>
          <p:nvPr/>
        </p:nvPicPr>
        <p:blipFill rotWithShape="1">
          <a:blip r:embed="rId5">
            <a:alphaModFix/>
          </a:blip>
          <a:srcRect/>
          <a:stretch/>
        </p:blipFill>
        <p:spPr>
          <a:xfrm>
            <a:off x="2583391" y="6481985"/>
            <a:ext cx="9339545" cy="118261"/>
          </a:xfrm>
          <a:prstGeom prst="rect">
            <a:avLst/>
          </a:prstGeom>
          <a:noFill/>
          <a:ln>
            <a:noFill/>
          </a:ln>
        </p:spPr>
      </p:pic>
      <p:sp>
        <p:nvSpPr>
          <p:cNvPr id="546" name="Google Shape;546;p41"/>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7" name="Google Shape;547;p41"/>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8" name="Google Shape;548;p41"/>
          <p:cNvSpPr>
            <a:spLocks noGrp="1"/>
          </p:cNvSpPr>
          <p:nvPr>
            <p:ph type="pic" idx="2"/>
          </p:nvPr>
        </p:nvSpPr>
        <p:spPr>
          <a:xfrm>
            <a:off x="8461702" y="1108334"/>
            <a:ext cx="2131430" cy="4626572"/>
          </a:xfrm>
          <a:prstGeom prst="rect">
            <a:avLst/>
          </a:prstGeom>
          <a:solidFill>
            <a:srgbClr val="F2F2F2"/>
          </a:solidFill>
          <a:ln>
            <a:noFill/>
          </a:ln>
        </p:spPr>
      </p:sp>
      <p:pic>
        <p:nvPicPr>
          <p:cNvPr id="549" name="Google Shape;549;p41"/>
          <p:cNvPicPr preferRelativeResize="0">
            <a:picLocks noGrp="1"/>
          </p:cNvPicPr>
          <p:nvPr>
            <p:ph type="pic" idx="3"/>
          </p:nvPr>
        </p:nvPicPr>
        <p:blipFill/>
        <p:spPr>
          <a:xfrm>
            <a:off x="9255760" y="1200818"/>
            <a:ext cx="534445" cy="155541"/>
          </a:xfrm>
          <a:prstGeom prst="rect">
            <a:avLst/>
          </a:prstGeom>
          <a:blipFill rotWithShape="1">
            <a:blip r:embed="rId6">
              <a:alphaModFix/>
            </a:blip>
            <a:stretch>
              <a:fillRect/>
            </a:stretch>
          </a:blip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5"/>
                                        </p:tgtEl>
                                        <p:attrNameLst>
                                          <p:attrName>style.visibility</p:attrName>
                                        </p:attrNameLst>
                                      </p:cBhvr>
                                      <p:to>
                                        <p:strVal val="visible"/>
                                      </p:to>
                                    </p:set>
                                    <p:animEffect transition="in" filter="fade">
                                      <p:cBhvr>
                                        <p:cTn id="7" dur="500"/>
                                        <p:tgtEl>
                                          <p:spTgt spid="53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36">
                                            <p:txEl>
                                              <p:pRg st="0" end="0"/>
                                            </p:txEl>
                                          </p:spTgt>
                                        </p:tgtEl>
                                        <p:attrNameLst>
                                          <p:attrName>style.visibility</p:attrName>
                                        </p:attrNameLst>
                                      </p:cBhvr>
                                      <p:to>
                                        <p:strVal val="visible"/>
                                      </p:to>
                                    </p:set>
                                    <p:animEffect transition="in" filter="fade">
                                      <p:cBhvr>
                                        <p:cTn id="11" dur="500"/>
                                        <p:tgtEl>
                                          <p:spTgt spid="53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36">
                                            <p:txEl>
                                              <p:pRg st="1" end="1"/>
                                            </p:txEl>
                                          </p:spTgt>
                                        </p:tgtEl>
                                        <p:attrNameLst>
                                          <p:attrName>style.visibility</p:attrName>
                                        </p:attrNameLst>
                                      </p:cBhvr>
                                      <p:to>
                                        <p:strVal val="visible"/>
                                      </p:to>
                                    </p:set>
                                    <p:animEffect transition="in" filter="fade">
                                      <p:cBhvr>
                                        <p:cTn id="15" dur="500"/>
                                        <p:tgtEl>
                                          <p:spTgt spid="536">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36">
                                            <p:txEl>
                                              <p:pRg st="2" end="2"/>
                                            </p:txEl>
                                          </p:spTgt>
                                        </p:tgtEl>
                                        <p:attrNameLst>
                                          <p:attrName>style.visibility</p:attrName>
                                        </p:attrNameLst>
                                      </p:cBhvr>
                                      <p:to>
                                        <p:strVal val="visible"/>
                                      </p:to>
                                    </p:set>
                                    <p:animEffect transition="in" filter="fade">
                                      <p:cBhvr>
                                        <p:cTn id="19" dur="500"/>
                                        <p:tgtEl>
                                          <p:spTgt spid="536">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536">
                                            <p:txEl>
                                              <p:pRg st="3" end="3"/>
                                            </p:txEl>
                                          </p:spTgt>
                                        </p:tgtEl>
                                        <p:attrNameLst>
                                          <p:attrName>style.visibility</p:attrName>
                                        </p:attrNameLst>
                                      </p:cBhvr>
                                      <p:to>
                                        <p:strVal val="visible"/>
                                      </p:to>
                                    </p:set>
                                    <p:animEffect transition="in" filter="fade">
                                      <p:cBhvr>
                                        <p:cTn id="23" dur="500"/>
                                        <p:tgtEl>
                                          <p:spTgt spid="536">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536">
                                            <p:txEl>
                                              <p:pRg st="4" end="4"/>
                                            </p:txEl>
                                          </p:spTgt>
                                        </p:tgtEl>
                                        <p:attrNameLst>
                                          <p:attrName>style.visibility</p:attrName>
                                        </p:attrNameLst>
                                      </p:cBhvr>
                                      <p:to>
                                        <p:strVal val="visible"/>
                                      </p:to>
                                    </p:set>
                                    <p:animEffect transition="in" filter="fade">
                                      <p:cBhvr>
                                        <p:cTn id="27" dur="500"/>
                                        <p:tgtEl>
                                          <p:spTgt spid="536">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536">
                                            <p:txEl>
                                              <p:pRg st="5" end="5"/>
                                            </p:txEl>
                                          </p:spTgt>
                                        </p:tgtEl>
                                        <p:attrNameLst>
                                          <p:attrName>style.visibility</p:attrName>
                                        </p:attrNameLst>
                                      </p:cBhvr>
                                      <p:to>
                                        <p:strVal val="visible"/>
                                      </p:to>
                                    </p:set>
                                    <p:animEffect transition="in" filter="fade">
                                      <p:cBhvr>
                                        <p:cTn id="31" dur="500"/>
                                        <p:tgtEl>
                                          <p:spTgt spid="536">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36">
                                            <p:txEl>
                                              <p:pRg st="6" end="6"/>
                                            </p:txEl>
                                          </p:spTgt>
                                        </p:tgtEl>
                                        <p:attrNameLst>
                                          <p:attrName>style.visibility</p:attrName>
                                        </p:attrNameLst>
                                      </p:cBhvr>
                                      <p:to>
                                        <p:strVal val="visible"/>
                                      </p:to>
                                    </p:set>
                                    <p:animEffect transition="in" filter="fade">
                                      <p:cBhvr>
                                        <p:cTn id="35" dur="500"/>
                                        <p:tgtEl>
                                          <p:spTgt spid="536">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536">
                                            <p:txEl>
                                              <p:pRg st="7" end="7"/>
                                            </p:txEl>
                                          </p:spTgt>
                                        </p:tgtEl>
                                        <p:attrNameLst>
                                          <p:attrName>style.visibility</p:attrName>
                                        </p:attrNameLst>
                                      </p:cBhvr>
                                      <p:to>
                                        <p:strVal val="visible"/>
                                      </p:to>
                                    </p:set>
                                    <p:animEffect transition="in" filter="fade">
                                      <p:cBhvr>
                                        <p:cTn id="39" dur="500"/>
                                        <p:tgtEl>
                                          <p:spTgt spid="536">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536">
                                            <p:txEl>
                                              <p:pRg st="8" end="8"/>
                                            </p:txEl>
                                          </p:spTgt>
                                        </p:tgtEl>
                                        <p:attrNameLst>
                                          <p:attrName>style.visibility</p:attrName>
                                        </p:attrNameLst>
                                      </p:cBhvr>
                                      <p:to>
                                        <p:strVal val="visible"/>
                                      </p:to>
                                    </p:set>
                                    <p:animEffect transition="in" filter="fade">
                                      <p:cBhvr>
                                        <p:cTn id="43" dur="500"/>
                                        <p:tgtEl>
                                          <p:spTgt spid="53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White Pure">
  <p:cSld name="Title White Pure">
    <p:spTree>
      <p:nvGrpSpPr>
        <p:cNvPr id="1" name="Shape 68"/>
        <p:cNvGrpSpPr/>
        <p:nvPr/>
      </p:nvGrpSpPr>
      <p:grpSpPr>
        <a:xfrm>
          <a:off x="0" y="0"/>
          <a:ext cx="0" cy="0"/>
          <a:chOff x="0" y="0"/>
          <a:chExt cx="0" cy="0"/>
        </a:xfrm>
      </p:grpSpPr>
      <p:sp>
        <p:nvSpPr>
          <p:cNvPr id="69" name="Google Shape;69;p15"/>
          <p:cNvSpPr txBox="1">
            <a:spLocks noGrp="1"/>
          </p:cNvSpPr>
          <p:nvPr>
            <p:ph type="ctrTitle"/>
          </p:nvPr>
        </p:nvSpPr>
        <p:spPr>
          <a:xfrm>
            <a:off x="1443567" y="1773238"/>
            <a:ext cx="10029565" cy="1655762"/>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1F5CA9"/>
              </a:buClr>
              <a:buSzPts val="4000"/>
              <a:buFont typeface="K2D"/>
              <a:buNone/>
              <a:defRPr sz="4000" b="1">
                <a:solidFill>
                  <a:srgbClr val="1F5CA9"/>
                </a:solidFill>
                <a:latin typeface="K2D"/>
                <a:ea typeface="K2D"/>
                <a:cs typeface="K2D"/>
                <a:sym typeface="K2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5"/>
          <p:cNvSpPr txBox="1">
            <a:spLocks noGrp="1"/>
          </p:cNvSpPr>
          <p:nvPr>
            <p:ph type="subTitle" idx="1"/>
          </p:nvPr>
        </p:nvSpPr>
        <p:spPr>
          <a:xfrm>
            <a:off x="1443566" y="3428999"/>
            <a:ext cx="10029565" cy="796491"/>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rgbClr val="00AFEF"/>
              </a:buClr>
              <a:buSzPts val="3200"/>
              <a:buNone/>
              <a:defRPr sz="3200">
                <a:solidFill>
                  <a:srgbClr val="00AFEF"/>
                </a:solidFill>
                <a:latin typeface="Readex Pro"/>
                <a:ea typeface="Readex Pro"/>
                <a:cs typeface="Readex Pro"/>
                <a:sym typeface="Readex Pr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71" name="Google Shape;71;p15"/>
          <p:cNvPicPr preferRelativeResize="0"/>
          <p:nvPr/>
        </p:nvPicPr>
        <p:blipFill rotWithShape="1">
          <a:blip r:embed="rId2">
            <a:alphaModFix/>
          </a:blip>
          <a:srcRect/>
          <a:stretch/>
        </p:blipFill>
        <p:spPr>
          <a:xfrm>
            <a:off x="1151466" y="2942152"/>
            <a:ext cx="292100" cy="292100"/>
          </a:xfrm>
          <a:prstGeom prst="rect">
            <a:avLst/>
          </a:prstGeom>
          <a:noFill/>
          <a:ln>
            <a:noFill/>
          </a:ln>
        </p:spPr>
      </p:pic>
      <p:pic>
        <p:nvPicPr>
          <p:cNvPr id="72" name="Google Shape;72;p15"/>
          <p:cNvPicPr preferRelativeResize="0"/>
          <p:nvPr/>
        </p:nvPicPr>
        <p:blipFill rotWithShape="1">
          <a:blip r:embed="rId3">
            <a:alphaModFix/>
          </a:blip>
          <a:srcRect/>
          <a:stretch/>
        </p:blipFill>
        <p:spPr>
          <a:xfrm>
            <a:off x="11987783" y="93587"/>
            <a:ext cx="107165" cy="107007"/>
          </a:xfrm>
          <a:prstGeom prst="rect">
            <a:avLst/>
          </a:prstGeom>
          <a:noFill/>
          <a:ln>
            <a:noFill/>
          </a:ln>
        </p:spPr>
      </p:pic>
      <p:sp>
        <p:nvSpPr>
          <p:cNvPr id="73" name="Google Shape;73;p15"/>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lt1"/>
                </a:solidFill>
                <a:latin typeface="K2D"/>
                <a:ea typeface="K2D"/>
                <a:cs typeface="K2D"/>
                <a:sym typeface="K2D"/>
              </a:rPr>
              <a:t>‹#›</a:t>
            </a:fld>
            <a:endParaRPr sz="1200" b="0" i="0" u="none" strike="noStrike" cap="none">
              <a:solidFill>
                <a:schemeClr val="lt1"/>
              </a:solidFill>
              <a:latin typeface="K2D"/>
              <a:ea typeface="K2D"/>
              <a:cs typeface="K2D"/>
              <a:sym typeface="K2D"/>
            </a:endParaRPr>
          </a:p>
        </p:txBody>
      </p:sp>
      <p:sp>
        <p:nvSpPr>
          <p:cNvPr id="74" name="Google Shape;74;p15"/>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chemeClr val="lt1"/>
                </a:solidFill>
                <a:latin typeface="K2D"/>
                <a:ea typeface="K2D"/>
                <a:cs typeface="K2D"/>
                <a:sym typeface="K2D"/>
              </a:rPr>
              <a:t>CTU</a:t>
            </a:r>
            <a:endParaRPr sz="1400" b="0" i="0" u="none" strike="noStrike" cap="none">
              <a:solidFill>
                <a:srgbClr val="000000"/>
              </a:solidFill>
              <a:latin typeface="Arial"/>
              <a:ea typeface="Arial"/>
              <a:cs typeface="Arial"/>
              <a:sym typeface="Arial"/>
            </a:endParaRPr>
          </a:p>
        </p:txBody>
      </p:sp>
      <p:sp>
        <p:nvSpPr>
          <p:cNvPr id="75" name="Google Shape;75;p15"/>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K2D"/>
              <a:ea typeface="K2D"/>
              <a:cs typeface="K2D"/>
              <a:sym typeface="K2D"/>
            </a:endParaRPr>
          </a:p>
        </p:txBody>
      </p:sp>
      <p:sp>
        <p:nvSpPr>
          <p:cNvPr id="76" name="Google Shape;76;p15"/>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00"/>
              <a:buFont typeface="Arial"/>
              <a:buNone/>
            </a:pPr>
            <a:fld id="{00000000-1234-1234-1234-123412341234}" type="slidenum">
              <a:rPr lang="en-US" sz="1000" b="0" i="0" u="none" strike="noStrike" cap="none">
                <a:solidFill>
                  <a:schemeClr val="lt1"/>
                </a:solidFill>
                <a:latin typeface="K2D"/>
                <a:ea typeface="K2D"/>
                <a:cs typeface="K2D"/>
                <a:sym typeface="K2D"/>
              </a:rPr>
              <a:t>‹#›</a:t>
            </a:fld>
            <a:endParaRPr sz="1050" b="0" i="0" u="none" strike="noStrike" cap="none">
              <a:solidFill>
                <a:schemeClr val="lt1"/>
              </a:solidFill>
              <a:latin typeface="K2D"/>
              <a:ea typeface="K2D"/>
              <a:cs typeface="K2D"/>
              <a:sym typeface="K2D"/>
            </a:endParaRPr>
          </a:p>
        </p:txBody>
      </p:sp>
      <p:grpSp>
        <p:nvGrpSpPr>
          <p:cNvPr id="77" name="Google Shape;77;p15"/>
          <p:cNvGrpSpPr/>
          <p:nvPr/>
        </p:nvGrpSpPr>
        <p:grpSpPr>
          <a:xfrm>
            <a:off x="817685" y="6410864"/>
            <a:ext cx="2760487" cy="403790"/>
            <a:chOff x="741485" y="6410864"/>
            <a:chExt cx="2760487" cy="403790"/>
          </a:xfrm>
        </p:grpSpPr>
        <p:sp>
          <p:nvSpPr>
            <p:cNvPr id="78" name="Google Shape;78;p15"/>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79" name="Google Shape;79;p15"/>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1F5CA9"/>
                  </a:solidFill>
                  <a:latin typeface="K2D"/>
                  <a:ea typeface="K2D"/>
                  <a:cs typeface="K2D"/>
                  <a:sym typeface="K2D"/>
                </a:rPr>
                <a:t>ĐẠI HỌC CẦN THƠ</a:t>
              </a:r>
              <a:endParaRPr sz="1400" b="1" i="0" u="none" strike="noStrike" cap="none">
                <a:solidFill>
                  <a:srgbClr val="1F5CA9"/>
                </a:solidFill>
                <a:latin typeface="K2D"/>
                <a:ea typeface="K2D"/>
                <a:cs typeface="K2D"/>
                <a:sym typeface="K2D"/>
              </a:endParaRPr>
            </a:p>
          </p:txBody>
        </p:sp>
      </p:grpSp>
      <p:sp>
        <p:nvSpPr>
          <p:cNvPr id="80" name="Google Shape;80;p15"/>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AFEF"/>
                </a:solidFill>
                <a:latin typeface="K2D"/>
                <a:ea typeface="K2D"/>
                <a:cs typeface="K2D"/>
                <a:sym typeface="K2D"/>
              </a:rPr>
              <a:t>www.ctu.edu.vn</a:t>
            </a:r>
            <a:endParaRPr sz="1400" b="0" i="0" u="none" strike="noStrike" cap="none">
              <a:solidFill>
                <a:srgbClr val="000000"/>
              </a:solidFill>
              <a:latin typeface="Arial"/>
              <a:ea typeface="Arial"/>
              <a:cs typeface="Arial"/>
              <a:sym typeface="Arial"/>
            </a:endParaRPr>
          </a:p>
        </p:txBody>
      </p:sp>
      <p:pic>
        <p:nvPicPr>
          <p:cNvPr id="81" name="Google Shape;81;p15"/>
          <p:cNvPicPr preferRelativeResize="0"/>
          <p:nvPr/>
        </p:nvPicPr>
        <p:blipFill rotWithShape="1">
          <a:blip r:embed="rId4">
            <a:alphaModFix/>
          </a:blip>
          <a:srcRect/>
          <a:stretch/>
        </p:blipFill>
        <p:spPr>
          <a:xfrm>
            <a:off x="2583391" y="6481985"/>
            <a:ext cx="9339545" cy="118261"/>
          </a:xfrm>
          <a:prstGeom prst="rect">
            <a:avLst/>
          </a:prstGeom>
          <a:noFill/>
          <a:ln>
            <a:noFill/>
          </a:ln>
        </p:spPr>
      </p:pic>
      <p:sp>
        <p:nvSpPr>
          <p:cNvPr id="82" name="Google Shape;82;p15"/>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b="1">
                <a:latin typeface="K2D"/>
                <a:ea typeface="K2D"/>
                <a:cs typeface="K2D"/>
                <a:sym typeface="K2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5"/>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b="1">
                <a:latin typeface="K2D"/>
                <a:ea typeface="K2D"/>
                <a:cs typeface="K2D"/>
                <a:sym typeface="K2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1033407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with logo">
  <p:cSld name="Title and Content with logo">
    <p:spTree>
      <p:nvGrpSpPr>
        <p:cNvPr id="1" name="Shape 62"/>
        <p:cNvGrpSpPr/>
        <p:nvPr/>
      </p:nvGrpSpPr>
      <p:grpSpPr>
        <a:xfrm>
          <a:off x="0" y="0"/>
          <a:ext cx="0" cy="0"/>
          <a:chOff x="0" y="0"/>
          <a:chExt cx="0" cy="0"/>
        </a:xfrm>
      </p:grpSpPr>
      <p:sp>
        <p:nvSpPr>
          <p:cNvPr id="63" name="Google Shape;63;p16"/>
          <p:cNvSpPr txBox="1">
            <a:spLocks noGrp="1"/>
          </p:cNvSpPr>
          <p:nvPr>
            <p:ph type="title"/>
          </p:nvPr>
        </p:nvSpPr>
        <p:spPr>
          <a:xfrm>
            <a:off x="838200" y="15200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070C0"/>
              </a:buClr>
              <a:buSzPts val="3600"/>
              <a:buFont typeface="K2D"/>
              <a:buNone/>
              <a:defRPr sz="3600" b="1">
                <a:solidFill>
                  <a:srgbClr val="0070C0"/>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228600" algn="just">
              <a:lnSpc>
                <a:spcPct val="100000"/>
              </a:lnSpc>
              <a:spcBef>
                <a:spcPts val="1200"/>
              </a:spcBef>
              <a:spcAft>
                <a:spcPts val="0"/>
              </a:spcAft>
              <a:buClr>
                <a:schemeClr val="dk1"/>
              </a:buClr>
              <a:buSzPts val="2400"/>
              <a:buNone/>
              <a:defRPr sz="2400">
                <a:latin typeface="Readex Pro"/>
                <a:ea typeface="Readex Pro"/>
                <a:cs typeface="Readex Pro"/>
                <a:sym typeface="Readex Pro"/>
              </a:defRPr>
            </a:lvl1pPr>
            <a:lvl2pPr marL="914400" lvl="1" indent="-228600" algn="just">
              <a:lnSpc>
                <a:spcPct val="100000"/>
              </a:lnSpc>
              <a:spcBef>
                <a:spcPts val="500"/>
              </a:spcBef>
              <a:spcAft>
                <a:spcPts val="0"/>
              </a:spcAft>
              <a:buClr>
                <a:schemeClr val="dk1"/>
              </a:buClr>
              <a:buSzPts val="2400"/>
              <a:buNone/>
              <a:defRPr sz="2400">
                <a:latin typeface="Readex Pro"/>
                <a:ea typeface="Readex Pro"/>
                <a:cs typeface="Readex Pro"/>
                <a:sym typeface="Readex Pro"/>
              </a:defRPr>
            </a:lvl2pPr>
            <a:lvl3pPr marL="1371600" lvl="2" indent="-228600" algn="just">
              <a:lnSpc>
                <a:spcPct val="100000"/>
              </a:lnSpc>
              <a:spcBef>
                <a:spcPts val="500"/>
              </a:spcBef>
              <a:spcAft>
                <a:spcPts val="0"/>
              </a:spcAft>
              <a:buClr>
                <a:schemeClr val="dk1"/>
              </a:buClr>
              <a:buSzPts val="2000"/>
              <a:buNone/>
              <a:defRPr sz="2000">
                <a:latin typeface="Readex Pro"/>
                <a:ea typeface="Readex Pro"/>
                <a:cs typeface="Readex Pro"/>
                <a:sym typeface="Readex Pro"/>
              </a:defRPr>
            </a:lvl3pPr>
            <a:lvl4pPr marL="1828800" lvl="3" indent="-228600" algn="just">
              <a:lnSpc>
                <a:spcPct val="100000"/>
              </a:lnSpc>
              <a:spcBef>
                <a:spcPts val="500"/>
              </a:spcBef>
              <a:spcAft>
                <a:spcPts val="0"/>
              </a:spcAft>
              <a:buClr>
                <a:schemeClr val="dk1"/>
              </a:buClr>
              <a:buSzPts val="1800"/>
              <a:buNone/>
              <a:defRPr sz="1800">
                <a:latin typeface="Readex Pro"/>
                <a:ea typeface="Readex Pro"/>
                <a:cs typeface="Readex Pro"/>
                <a:sym typeface="Readex Pro"/>
              </a:defRPr>
            </a:lvl4pPr>
            <a:lvl5pPr marL="2286000" lvl="4" indent="-228600" algn="just">
              <a:lnSpc>
                <a:spcPct val="100000"/>
              </a:lnSpc>
              <a:spcBef>
                <a:spcPts val="500"/>
              </a:spcBef>
              <a:spcAft>
                <a:spcPts val="0"/>
              </a:spcAft>
              <a:buClr>
                <a:schemeClr val="dk1"/>
              </a:buClr>
              <a:buSzPts val="1800"/>
              <a:buNone/>
              <a:defRPr sz="180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65" name="Google Shape;65;p16"/>
          <p:cNvPicPr preferRelativeResize="0"/>
          <p:nvPr/>
        </p:nvPicPr>
        <p:blipFill rotWithShape="1">
          <a:blip r:embed="rId2">
            <a:alphaModFix amt="85000"/>
          </a:blip>
          <a:srcRect/>
          <a:stretch/>
        </p:blipFill>
        <p:spPr>
          <a:xfrm>
            <a:off x="4369124" y="1727802"/>
            <a:ext cx="3453753" cy="3402396"/>
          </a:xfrm>
          <a:prstGeom prst="rect">
            <a:avLst/>
          </a:prstGeom>
          <a:noFill/>
          <a:ln>
            <a:noFill/>
          </a:ln>
        </p:spPr>
      </p:pic>
      <p:pic>
        <p:nvPicPr>
          <p:cNvPr id="66" name="Google Shape;66;p16"/>
          <p:cNvPicPr preferRelativeResize="0"/>
          <p:nvPr/>
        </p:nvPicPr>
        <p:blipFill rotWithShape="1">
          <a:blip r:embed="rId3">
            <a:alphaModFix/>
          </a:blip>
          <a:srcRect/>
          <a:stretch/>
        </p:blipFill>
        <p:spPr>
          <a:xfrm>
            <a:off x="478656" y="656757"/>
            <a:ext cx="292100" cy="292100"/>
          </a:xfrm>
          <a:prstGeom prst="rect">
            <a:avLst/>
          </a:prstGeom>
          <a:noFill/>
          <a:ln>
            <a:noFill/>
          </a:ln>
        </p:spPr>
      </p:pic>
      <p:pic>
        <p:nvPicPr>
          <p:cNvPr id="67" name="Google Shape;67;p16"/>
          <p:cNvPicPr preferRelativeResize="0"/>
          <p:nvPr/>
        </p:nvPicPr>
        <p:blipFill rotWithShape="1">
          <a:blip r:embed="rId4">
            <a:alphaModFix/>
          </a:blip>
          <a:srcRect/>
          <a:stretch/>
        </p:blipFill>
        <p:spPr>
          <a:xfrm>
            <a:off x="11987783" y="93587"/>
            <a:ext cx="107165" cy="107007"/>
          </a:xfrm>
          <a:prstGeom prst="rect">
            <a:avLst/>
          </a:prstGeom>
          <a:noFill/>
          <a:ln>
            <a:noFill/>
          </a:ln>
        </p:spPr>
      </p:pic>
      <p:sp>
        <p:nvSpPr>
          <p:cNvPr id="68" name="Google Shape;68;p16"/>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69" name="Google Shape;69;p16"/>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70" name="Google Shape;70;p16"/>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71" name="Google Shape;71;p16"/>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72" name="Google Shape;72;p16"/>
          <p:cNvGrpSpPr/>
          <p:nvPr/>
        </p:nvGrpSpPr>
        <p:grpSpPr>
          <a:xfrm>
            <a:off x="817685" y="6410864"/>
            <a:ext cx="2760487" cy="403790"/>
            <a:chOff x="741485" y="6410864"/>
            <a:chExt cx="2760487" cy="403790"/>
          </a:xfrm>
        </p:grpSpPr>
        <p:sp>
          <p:nvSpPr>
            <p:cNvPr id="73" name="Google Shape;73;p16"/>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74" name="Google Shape;74;p16"/>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75" name="Google Shape;75;p16"/>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76" name="Google Shape;76;p16"/>
          <p:cNvPicPr preferRelativeResize="0"/>
          <p:nvPr/>
        </p:nvPicPr>
        <p:blipFill rotWithShape="1">
          <a:blip r:embed="rId5">
            <a:alphaModFix/>
          </a:blip>
          <a:srcRect/>
          <a:stretch/>
        </p:blipFill>
        <p:spPr>
          <a:xfrm>
            <a:off x="2583391" y="6481985"/>
            <a:ext cx="9339545" cy="118261"/>
          </a:xfrm>
          <a:prstGeom prst="rect">
            <a:avLst/>
          </a:prstGeom>
          <a:noFill/>
          <a:ln>
            <a:noFill/>
          </a:ln>
        </p:spPr>
      </p:pic>
      <p:sp>
        <p:nvSpPr>
          <p:cNvPr id="77" name="Google Shape;77;p16"/>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6"/>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Blue Background">
  <p:cSld name="Title Blue Background">
    <p:bg>
      <p:bgPr>
        <a:solidFill>
          <a:srgbClr val="00B0F0"/>
        </a:solidFill>
        <a:effectLst/>
      </p:bgPr>
    </p:bg>
    <p:spTree>
      <p:nvGrpSpPr>
        <p:cNvPr id="1" name="Shape 199"/>
        <p:cNvGrpSpPr/>
        <p:nvPr/>
      </p:nvGrpSpPr>
      <p:grpSpPr>
        <a:xfrm>
          <a:off x="0" y="0"/>
          <a:ext cx="0" cy="0"/>
          <a:chOff x="0" y="0"/>
          <a:chExt cx="0" cy="0"/>
        </a:xfrm>
      </p:grpSpPr>
      <p:sp>
        <p:nvSpPr>
          <p:cNvPr id="200" name="Google Shape;200;p23"/>
          <p:cNvSpPr txBox="1">
            <a:spLocks noGrp="1"/>
          </p:cNvSpPr>
          <p:nvPr>
            <p:ph type="ctrTitle"/>
          </p:nvPr>
        </p:nvSpPr>
        <p:spPr>
          <a:xfrm>
            <a:off x="1443567" y="1773238"/>
            <a:ext cx="10029565" cy="1655762"/>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4000"/>
              <a:buFont typeface="K2D"/>
              <a:buNone/>
              <a:defRPr sz="4000" b="1">
                <a:solidFill>
                  <a:schemeClr val="lt1"/>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1" name="Google Shape;201;p23"/>
          <p:cNvSpPr txBox="1">
            <a:spLocks noGrp="1"/>
          </p:cNvSpPr>
          <p:nvPr>
            <p:ph type="subTitle" idx="1"/>
          </p:nvPr>
        </p:nvSpPr>
        <p:spPr>
          <a:xfrm>
            <a:off x="1443566" y="3428999"/>
            <a:ext cx="10029565" cy="796491"/>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3200"/>
              <a:buNone/>
              <a:defRPr sz="3200">
                <a:solidFill>
                  <a:schemeClr val="lt1"/>
                </a:solidFill>
                <a:latin typeface="Readex Pro"/>
                <a:ea typeface="Readex Pro"/>
                <a:cs typeface="Readex Pro"/>
                <a:sym typeface="Readex Pr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202" name="Google Shape;202;p23"/>
          <p:cNvPicPr preferRelativeResize="0"/>
          <p:nvPr/>
        </p:nvPicPr>
        <p:blipFill rotWithShape="1">
          <a:blip r:embed="rId2">
            <a:alphaModFix/>
          </a:blip>
          <a:srcRect/>
          <a:stretch/>
        </p:blipFill>
        <p:spPr>
          <a:xfrm>
            <a:off x="999066" y="2914650"/>
            <a:ext cx="364657" cy="364657"/>
          </a:xfrm>
          <a:prstGeom prst="rect">
            <a:avLst/>
          </a:prstGeom>
          <a:noFill/>
          <a:ln>
            <a:noFill/>
          </a:ln>
        </p:spPr>
      </p:pic>
      <p:grpSp>
        <p:nvGrpSpPr>
          <p:cNvPr id="203" name="Google Shape;203;p23"/>
          <p:cNvGrpSpPr/>
          <p:nvPr/>
        </p:nvGrpSpPr>
        <p:grpSpPr>
          <a:xfrm rot="5400000" flipH="1">
            <a:off x="11994349" y="89858"/>
            <a:ext cx="108319" cy="107166"/>
            <a:chOff x="9886950" y="442913"/>
            <a:chExt cx="216694" cy="214386"/>
          </a:xfrm>
        </p:grpSpPr>
        <p:sp>
          <p:nvSpPr>
            <p:cNvPr id="204" name="Google Shape;204;p23"/>
            <p:cNvSpPr/>
            <p:nvPr/>
          </p:nvSpPr>
          <p:spPr>
            <a:xfrm>
              <a:off x="9886950" y="442913"/>
              <a:ext cx="97631" cy="97631"/>
            </a:xfrm>
            <a:prstGeom prst="roundRect">
              <a:avLst>
                <a:gd name="adj" fmla="val 16667"/>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5" name="Google Shape;205;p23"/>
            <p:cNvSpPr/>
            <p:nvPr/>
          </p:nvSpPr>
          <p:spPr>
            <a:xfrm>
              <a:off x="10006013" y="559668"/>
              <a:ext cx="97631" cy="97631"/>
            </a:xfrm>
            <a:prstGeom prst="roundRect">
              <a:avLst>
                <a:gd name="adj" fmla="val 16667"/>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6" name="Google Shape;206;p23"/>
            <p:cNvSpPr/>
            <p:nvPr/>
          </p:nvSpPr>
          <p:spPr>
            <a:xfrm>
              <a:off x="10006013" y="442913"/>
              <a:ext cx="97631" cy="97631"/>
            </a:xfrm>
            <a:prstGeom prst="roundRect">
              <a:avLst>
                <a:gd name="adj" fmla="val 16667"/>
              </a:avLst>
            </a:prstGeom>
            <a:solidFill>
              <a:srgbClr val="CC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207" name="Google Shape;207;p23"/>
          <p:cNvPicPr preferRelativeResize="0"/>
          <p:nvPr/>
        </p:nvPicPr>
        <p:blipFill rotWithShape="1">
          <a:blip r:embed="rId3">
            <a:alphaModFix/>
          </a:blip>
          <a:srcRect/>
          <a:stretch/>
        </p:blipFill>
        <p:spPr>
          <a:xfrm>
            <a:off x="2599612" y="6488270"/>
            <a:ext cx="9336024" cy="118110"/>
          </a:xfrm>
          <a:prstGeom prst="rect">
            <a:avLst/>
          </a:prstGeom>
          <a:noFill/>
          <a:ln>
            <a:noFill/>
          </a:ln>
        </p:spPr>
      </p:pic>
      <p:sp>
        <p:nvSpPr>
          <p:cNvPr id="208" name="Google Shape;208;p23"/>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209" name="Google Shape;209;p23"/>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210" name="Google Shape;210;p23"/>
          <p:cNvSpPr/>
          <p:nvPr/>
        </p:nvSpPr>
        <p:spPr>
          <a:xfrm>
            <a:off x="11577955" y="6548263"/>
            <a:ext cx="340536" cy="170378"/>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211" name="Google Shape;211;p23"/>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212" name="Google Shape;212;p23"/>
          <p:cNvGrpSpPr/>
          <p:nvPr/>
        </p:nvGrpSpPr>
        <p:grpSpPr>
          <a:xfrm>
            <a:off x="817685" y="6410864"/>
            <a:ext cx="2760487" cy="403790"/>
            <a:chOff x="741485" y="6410864"/>
            <a:chExt cx="2760487" cy="403790"/>
          </a:xfrm>
        </p:grpSpPr>
        <p:sp>
          <p:nvSpPr>
            <p:cNvPr id="213" name="Google Shape;213;p23"/>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800"/>
                <a:buFont typeface="Readex Pro"/>
                <a:buNone/>
              </a:pPr>
              <a:r>
                <a:rPr lang="en-US" sz="800" b="0" i="0" u="none" strike="noStrike" cap="none">
                  <a:solidFill>
                    <a:schemeClr val="lt1"/>
                  </a:solidFill>
                  <a:latin typeface="Readex Pro"/>
                  <a:ea typeface="Readex Pro"/>
                  <a:cs typeface="Readex Pro"/>
                  <a:sym typeface="Readex Pro"/>
                </a:rPr>
                <a:t>Cộng đồng – Toàn diện – Ưu việt</a:t>
              </a:r>
              <a:endParaRPr sz="800" b="0" i="0" u="none" strike="noStrike" cap="none">
                <a:solidFill>
                  <a:schemeClr val="lt1"/>
                </a:solidFill>
                <a:latin typeface="Readex Pro"/>
                <a:ea typeface="Readex Pro"/>
                <a:cs typeface="Readex Pro"/>
                <a:sym typeface="Readex Pro"/>
              </a:endParaRPr>
            </a:p>
          </p:txBody>
        </p:sp>
        <p:sp>
          <p:nvSpPr>
            <p:cNvPr id="214" name="Google Shape;214;p23"/>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chemeClr val="lt1"/>
                  </a:solidFill>
                  <a:latin typeface="K2D"/>
                  <a:ea typeface="K2D"/>
                  <a:cs typeface="K2D"/>
                  <a:sym typeface="K2D"/>
                </a:rPr>
                <a:t>ĐẠI HỌC CẦN THƠ</a:t>
              </a:r>
              <a:endParaRPr sz="1400" b="1">
                <a:solidFill>
                  <a:schemeClr val="lt1"/>
                </a:solidFill>
                <a:latin typeface="K2D"/>
                <a:ea typeface="K2D"/>
                <a:cs typeface="K2D"/>
                <a:sym typeface="K2D"/>
              </a:endParaRPr>
            </a:p>
          </p:txBody>
        </p:sp>
      </p:grpSp>
      <p:sp>
        <p:nvSpPr>
          <p:cNvPr id="215" name="Google Shape;215;p23"/>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chemeClr val="lt1"/>
                </a:solidFill>
                <a:latin typeface="K2D"/>
                <a:ea typeface="K2D"/>
                <a:cs typeface="K2D"/>
                <a:sym typeface="K2D"/>
              </a:rPr>
              <a:t>www.ctu.edu.vn</a:t>
            </a:r>
            <a:endParaRPr/>
          </a:p>
        </p:txBody>
      </p:sp>
      <p:sp>
        <p:nvSpPr>
          <p:cNvPr id="216" name="Google Shape;216;p23"/>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solidFill>
                  <a:schemeClr val="lt1"/>
                </a:solidFill>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 name="Google Shape;217;p23"/>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solidFill>
                  <a:schemeClr val="lt1"/>
                </a:solidFill>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fade">
                                      <p:cBhvr>
                                        <p:cTn id="7" dur="500"/>
                                        <p:tgtEl>
                                          <p:spTgt spid="20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1">
                                            <p:txEl>
                                              <p:pRg st="0" end="0"/>
                                            </p:txEl>
                                          </p:spTgt>
                                        </p:tgtEl>
                                        <p:attrNameLst>
                                          <p:attrName>style.visibility</p:attrName>
                                        </p:attrNameLst>
                                      </p:cBhvr>
                                      <p:to>
                                        <p:strVal val="visible"/>
                                      </p:to>
                                    </p:set>
                                    <p:animEffect transition="in" filter="fade">
                                      <p:cBhvr>
                                        <p:cTn id="11" dur="500"/>
                                        <p:tgtEl>
                                          <p:spTgt spid="201">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1">
                                            <p:txEl>
                                              <p:pRg st="1" end="1"/>
                                            </p:txEl>
                                          </p:spTgt>
                                        </p:tgtEl>
                                        <p:attrNameLst>
                                          <p:attrName>style.visibility</p:attrName>
                                        </p:attrNameLst>
                                      </p:cBhvr>
                                      <p:to>
                                        <p:strVal val="visible"/>
                                      </p:to>
                                    </p:set>
                                    <p:animEffect transition="in" filter="fade">
                                      <p:cBhvr>
                                        <p:cTn id="15" dur="500"/>
                                        <p:tgtEl>
                                          <p:spTgt spid="201">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01">
                                            <p:txEl>
                                              <p:pRg st="2" end="2"/>
                                            </p:txEl>
                                          </p:spTgt>
                                        </p:tgtEl>
                                        <p:attrNameLst>
                                          <p:attrName>style.visibility</p:attrName>
                                        </p:attrNameLst>
                                      </p:cBhvr>
                                      <p:to>
                                        <p:strVal val="visible"/>
                                      </p:to>
                                    </p:set>
                                    <p:animEffect transition="in" filter="fade">
                                      <p:cBhvr>
                                        <p:cTn id="19" dur="500"/>
                                        <p:tgtEl>
                                          <p:spTgt spid="201">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01">
                                            <p:txEl>
                                              <p:pRg st="3" end="3"/>
                                            </p:txEl>
                                          </p:spTgt>
                                        </p:tgtEl>
                                        <p:attrNameLst>
                                          <p:attrName>style.visibility</p:attrName>
                                        </p:attrNameLst>
                                      </p:cBhvr>
                                      <p:to>
                                        <p:strVal val="visible"/>
                                      </p:to>
                                    </p:set>
                                    <p:animEffect transition="in" filter="fade">
                                      <p:cBhvr>
                                        <p:cTn id="23" dur="500"/>
                                        <p:tgtEl>
                                          <p:spTgt spid="201">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01">
                                            <p:txEl>
                                              <p:pRg st="4" end="4"/>
                                            </p:txEl>
                                          </p:spTgt>
                                        </p:tgtEl>
                                        <p:attrNameLst>
                                          <p:attrName>style.visibility</p:attrName>
                                        </p:attrNameLst>
                                      </p:cBhvr>
                                      <p:to>
                                        <p:strVal val="visible"/>
                                      </p:to>
                                    </p:set>
                                    <p:animEffect transition="in" filter="fade">
                                      <p:cBhvr>
                                        <p:cTn id="27" dur="500"/>
                                        <p:tgtEl>
                                          <p:spTgt spid="201">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01">
                                            <p:txEl>
                                              <p:pRg st="5" end="5"/>
                                            </p:txEl>
                                          </p:spTgt>
                                        </p:tgtEl>
                                        <p:attrNameLst>
                                          <p:attrName>style.visibility</p:attrName>
                                        </p:attrNameLst>
                                      </p:cBhvr>
                                      <p:to>
                                        <p:strVal val="visible"/>
                                      </p:to>
                                    </p:set>
                                    <p:animEffect transition="in" filter="fade">
                                      <p:cBhvr>
                                        <p:cTn id="31" dur="500"/>
                                        <p:tgtEl>
                                          <p:spTgt spid="201">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01">
                                            <p:txEl>
                                              <p:pRg st="6" end="6"/>
                                            </p:txEl>
                                          </p:spTgt>
                                        </p:tgtEl>
                                        <p:attrNameLst>
                                          <p:attrName>style.visibility</p:attrName>
                                        </p:attrNameLst>
                                      </p:cBhvr>
                                      <p:to>
                                        <p:strVal val="visible"/>
                                      </p:to>
                                    </p:set>
                                    <p:animEffect transition="in" filter="fade">
                                      <p:cBhvr>
                                        <p:cTn id="35" dur="500"/>
                                        <p:tgtEl>
                                          <p:spTgt spid="201">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01">
                                            <p:txEl>
                                              <p:pRg st="7" end="7"/>
                                            </p:txEl>
                                          </p:spTgt>
                                        </p:tgtEl>
                                        <p:attrNameLst>
                                          <p:attrName>style.visibility</p:attrName>
                                        </p:attrNameLst>
                                      </p:cBhvr>
                                      <p:to>
                                        <p:strVal val="visible"/>
                                      </p:to>
                                    </p:set>
                                    <p:animEffect transition="in" filter="fade">
                                      <p:cBhvr>
                                        <p:cTn id="39" dur="500"/>
                                        <p:tgtEl>
                                          <p:spTgt spid="201">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01">
                                            <p:txEl>
                                              <p:pRg st="8" end="8"/>
                                            </p:txEl>
                                          </p:spTgt>
                                        </p:tgtEl>
                                        <p:attrNameLst>
                                          <p:attrName>style.visibility</p:attrName>
                                        </p:attrNameLst>
                                      </p:cBhvr>
                                      <p:to>
                                        <p:strVal val="visible"/>
                                      </p:to>
                                    </p:set>
                                    <p:animEffect transition="in" filter="fade">
                                      <p:cBhvr>
                                        <p:cTn id="43" dur="500"/>
                                        <p:tgtEl>
                                          <p:spTgt spid="20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no logo">
  <p:cSld name="Title Slide no logo">
    <p:bg>
      <p:bgPr>
        <a:solidFill>
          <a:srgbClr val="1F5CAA"/>
        </a:solidFill>
        <a:effectLst/>
      </p:bgPr>
    </p:bg>
    <p:spTree>
      <p:nvGrpSpPr>
        <p:cNvPr id="1" name="Shape 218"/>
        <p:cNvGrpSpPr/>
        <p:nvPr/>
      </p:nvGrpSpPr>
      <p:grpSpPr>
        <a:xfrm>
          <a:off x="0" y="0"/>
          <a:ext cx="0" cy="0"/>
          <a:chOff x="0" y="0"/>
          <a:chExt cx="0" cy="0"/>
        </a:xfrm>
      </p:grpSpPr>
      <p:sp>
        <p:nvSpPr>
          <p:cNvPr id="219" name="Google Shape;219;p24"/>
          <p:cNvSpPr txBox="1">
            <a:spLocks noGrp="1"/>
          </p:cNvSpPr>
          <p:nvPr>
            <p:ph type="ctrTitle"/>
          </p:nvPr>
        </p:nvSpPr>
        <p:spPr>
          <a:xfrm>
            <a:off x="493144" y="686872"/>
            <a:ext cx="11205713" cy="2200204"/>
          </a:xfrm>
          <a:prstGeom prst="rect">
            <a:avLst/>
          </a:prstGeom>
          <a:noFill/>
          <a:ln>
            <a:noFill/>
          </a:ln>
        </p:spPr>
        <p:txBody>
          <a:bodyPr spcFirstLastPara="1" wrap="square" lIns="91425" tIns="45700" rIns="91425" bIns="45700" anchor="b" anchorCtr="0">
            <a:normAutofit/>
          </a:bodyPr>
          <a:lstStyle>
            <a:lvl1pPr lvl="0" algn="ctr">
              <a:lnSpc>
                <a:spcPct val="100000"/>
              </a:lnSpc>
              <a:spcBef>
                <a:spcPts val="0"/>
              </a:spcBef>
              <a:spcAft>
                <a:spcPts val="0"/>
              </a:spcAft>
              <a:buClr>
                <a:schemeClr val="lt1"/>
              </a:buClr>
              <a:buSzPts val="4400"/>
              <a:buFont typeface="K2D"/>
              <a:buNone/>
              <a:defRPr sz="4400" b="1">
                <a:solidFill>
                  <a:schemeClr val="lt1"/>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0" name="Google Shape;220;p24"/>
          <p:cNvSpPr txBox="1">
            <a:spLocks noGrp="1"/>
          </p:cNvSpPr>
          <p:nvPr>
            <p:ph type="subTitle" idx="1"/>
          </p:nvPr>
        </p:nvSpPr>
        <p:spPr>
          <a:xfrm>
            <a:off x="493144" y="2887077"/>
            <a:ext cx="11205713" cy="1036706"/>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lt1"/>
              </a:buClr>
              <a:buSzPts val="3200"/>
              <a:buNone/>
              <a:defRPr sz="3200">
                <a:solidFill>
                  <a:schemeClr val="lt1"/>
                </a:solidFill>
                <a:latin typeface="Readex Pro"/>
                <a:ea typeface="Readex Pro"/>
                <a:cs typeface="Readex Pro"/>
                <a:sym typeface="Readex Pr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21" name="Google Shape;221;p24"/>
          <p:cNvSpPr txBox="1">
            <a:spLocks noGrp="1"/>
          </p:cNvSpPr>
          <p:nvPr>
            <p:ph type="body" idx="2"/>
          </p:nvPr>
        </p:nvSpPr>
        <p:spPr>
          <a:xfrm>
            <a:off x="493144" y="3947960"/>
            <a:ext cx="11205713" cy="492125"/>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lt1"/>
              </a:buClr>
              <a:buSzPts val="2000"/>
              <a:buNone/>
              <a:defRPr sz="2000" b="0">
                <a:solidFill>
                  <a:schemeClr val="lt1"/>
                </a:solidFill>
                <a:latin typeface="Readex Pro"/>
                <a:ea typeface="Readex Pro"/>
                <a:cs typeface="Readex Pro"/>
                <a:sym typeface="Readex Pro"/>
              </a:defRPr>
            </a:lvl1pPr>
            <a:lvl2pPr marL="914400" lvl="1" indent="-228600" algn="l">
              <a:lnSpc>
                <a:spcPct val="90000"/>
              </a:lnSpc>
              <a:spcBef>
                <a:spcPts val="500"/>
              </a:spcBef>
              <a:spcAft>
                <a:spcPts val="0"/>
              </a:spcAft>
              <a:buClr>
                <a:schemeClr val="lt1"/>
              </a:buClr>
              <a:buSzPts val="1400"/>
              <a:buNone/>
              <a:defRPr sz="1400">
                <a:solidFill>
                  <a:schemeClr val="lt1"/>
                </a:solidFill>
                <a:latin typeface="Barlow"/>
                <a:ea typeface="Barlow"/>
                <a:cs typeface="Barlow"/>
                <a:sym typeface="Barlow"/>
              </a:defRPr>
            </a:lvl2pPr>
            <a:lvl3pPr marL="1371600" lvl="2" indent="-228600" algn="l">
              <a:lnSpc>
                <a:spcPct val="90000"/>
              </a:lnSpc>
              <a:spcBef>
                <a:spcPts val="500"/>
              </a:spcBef>
              <a:spcAft>
                <a:spcPts val="0"/>
              </a:spcAft>
              <a:buClr>
                <a:schemeClr val="lt1"/>
              </a:buClr>
              <a:buSzPts val="1200"/>
              <a:buNone/>
              <a:defRPr sz="1200">
                <a:solidFill>
                  <a:schemeClr val="lt1"/>
                </a:solidFill>
                <a:latin typeface="Barlow"/>
                <a:ea typeface="Barlow"/>
                <a:cs typeface="Barlow"/>
                <a:sym typeface="Barlow"/>
              </a:defRPr>
            </a:lvl3pPr>
            <a:lvl4pPr marL="1828800" lvl="3" indent="-228600" algn="l">
              <a:lnSpc>
                <a:spcPct val="90000"/>
              </a:lnSpc>
              <a:spcBef>
                <a:spcPts val="500"/>
              </a:spcBef>
              <a:spcAft>
                <a:spcPts val="0"/>
              </a:spcAft>
              <a:buClr>
                <a:schemeClr val="lt1"/>
              </a:buClr>
              <a:buSzPts val="1100"/>
              <a:buNone/>
              <a:defRPr sz="1100">
                <a:solidFill>
                  <a:schemeClr val="lt1"/>
                </a:solidFill>
                <a:latin typeface="Barlow"/>
                <a:ea typeface="Barlow"/>
                <a:cs typeface="Barlow"/>
                <a:sym typeface="Barlow"/>
              </a:defRPr>
            </a:lvl4pPr>
            <a:lvl5pPr marL="2286000" lvl="4" indent="-228600" algn="l">
              <a:lnSpc>
                <a:spcPct val="90000"/>
              </a:lnSpc>
              <a:spcBef>
                <a:spcPts val="500"/>
              </a:spcBef>
              <a:spcAft>
                <a:spcPts val="0"/>
              </a:spcAft>
              <a:buClr>
                <a:schemeClr val="lt1"/>
              </a:buClr>
              <a:buSzPts val="1100"/>
              <a:buNone/>
              <a:defRPr sz="1100">
                <a:solidFill>
                  <a:schemeClr val="lt1"/>
                </a:solidFill>
                <a:latin typeface="Barlow"/>
                <a:ea typeface="Barlow"/>
                <a:cs typeface="Barlow"/>
                <a:sym typeface="Barlow"/>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2" name="Google Shape;222;p24"/>
          <p:cNvSpPr/>
          <p:nvPr/>
        </p:nvSpPr>
        <p:spPr>
          <a:xfrm>
            <a:off x="4998720" y="3805958"/>
            <a:ext cx="2194560" cy="27432"/>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grpSp>
        <p:nvGrpSpPr>
          <p:cNvPr id="223" name="Google Shape;223;p24"/>
          <p:cNvGrpSpPr/>
          <p:nvPr/>
        </p:nvGrpSpPr>
        <p:grpSpPr>
          <a:xfrm rot="5400000" flipH="1">
            <a:off x="11994349" y="89858"/>
            <a:ext cx="108319" cy="107166"/>
            <a:chOff x="9886950" y="442913"/>
            <a:chExt cx="216694" cy="214386"/>
          </a:xfrm>
        </p:grpSpPr>
        <p:sp>
          <p:nvSpPr>
            <p:cNvPr id="224" name="Google Shape;224;p24"/>
            <p:cNvSpPr/>
            <p:nvPr/>
          </p:nvSpPr>
          <p:spPr>
            <a:xfrm>
              <a:off x="9886950" y="442913"/>
              <a:ext cx="97631" cy="97631"/>
            </a:xfrm>
            <a:prstGeom prst="roundRect">
              <a:avLst>
                <a:gd name="adj" fmla="val 16667"/>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p24"/>
            <p:cNvSpPr/>
            <p:nvPr/>
          </p:nvSpPr>
          <p:spPr>
            <a:xfrm>
              <a:off x="10006013" y="559668"/>
              <a:ext cx="97631" cy="97631"/>
            </a:xfrm>
            <a:prstGeom prst="roundRect">
              <a:avLst>
                <a:gd name="adj" fmla="val 16667"/>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6" name="Google Shape;226;p24"/>
            <p:cNvSpPr/>
            <p:nvPr/>
          </p:nvSpPr>
          <p:spPr>
            <a:xfrm>
              <a:off x="10006013" y="442913"/>
              <a:ext cx="97631" cy="97631"/>
            </a:xfrm>
            <a:prstGeom prst="roundRect">
              <a:avLst>
                <a:gd name="adj" fmla="val 16667"/>
              </a:avLst>
            </a:prstGeom>
            <a:solidFill>
              <a:srgbClr val="CC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227" name="Google Shape;227;p24"/>
          <p:cNvPicPr preferRelativeResize="0"/>
          <p:nvPr/>
        </p:nvPicPr>
        <p:blipFill rotWithShape="1">
          <a:blip r:embed="rId2">
            <a:alphaModFix/>
          </a:blip>
          <a:srcRect/>
          <a:stretch/>
        </p:blipFill>
        <p:spPr>
          <a:xfrm>
            <a:off x="2585036" y="6478829"/>
            <a:ext cx="9326880" cy="118101"/>
          </a:xfrm>
          <a:prstGeom prst="rect">
            <a:avLst/>
          </a:prstGeom>
          <a:noFill/>
          <a:ln>
            <a:noFill/>
          </a:ln>
        </p:spPr>
      </p:pic>
      <p:sp>
        <p:nvSpPr>
          <p:cNvPr id="228" name="Google Shape;228;p24"/>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229" name="Google Shape;229;p24"/>
          <p:cNvSpPr/>
          <p:nvPr/>
        </p:nvSpPr>
        <p:spPr>
          <a:xfrm>
            <a:off x="159150" y="6474525"/>
            <a:ext cx="653867" cy="298450"/>
          </a:xfrm>
          <a:prstGeom prst="rect">
            <a:avLst/>
          </a:prstGeom>
          <a:solidFill>
            <a:srgbClr val="27ACE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grpSp>
        <p:nvGrpSpPr>
          <p:cNvPr id="230" name="Google Shape;230;p24"/>
          <p:cNvGrpSpPr/>
          <p:nvPr/>
        </p:nvGrpSpPr>
        <p:grpSpPr>
          <a:xfrm>
            <a:off x="817685" y="6410864"/>
            <a:ext cx="2760487" cy="403790"/>
            <a:chOff x="741485" y="6410864"/>
            <a:chExt cx="2760487" cy="403790"/>
          </a:xfrm>
        </p:grpSpPr>
        <p:sp>
          <p:nvSpPr>
            <p:cNvPr id="231" name="Google Shape;231;p24"/>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800"/>
                <a:buFont typeface="Readex Pro"/>
                <a:buNone/>
              </a:pPr>
              <a:r>
                <a:rPr lang="en-US" sz="800" b="0" i="0" u="none" strike="noStrike" cap="none">
                  <a:solidFill>
                    <a:schemeClr val="lt1"/>
                  </a:solidFill>
                  <a:latin typeface="Readex Pro"/>
                  <a:ea typeface="Readex Pro"/>
                  <a:cs typeface="Readex Pro"/>
                  <a:sym typeface="Readex Pro"/>
                </a:rPr>
                <a:t>Cộng đồng – Toàn diện – Ưu việt</a:t>
              </a:r>
              <a:endParaRPr sz="800" b="0" i="0" u="none" strike="noStrike" cap="none">
                <a:solidFill>
                  <a:schemeClr val="lt1"/>
                </a:solidFill>
                <a:latin typeface="Readex Pro"/>
                <a:ea typeface="Readex Pro"/>
                <a:cs typeface="Readex Pro"/>
                <a:sym typeface="Readex Pro"/>
              </a:endParaRPr>
            </a:p>
          </p:txBody>
        </p:sp>
        <p:sp>
          <p:nvSpPr>
            <p:cNvPr id="232" name="Google Shape;232;p24"/>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chemeClr val="lt1"/>
                  </a:solidFill>
                  <a:latin typeface="K2D"/>
                  <a:ea typeface="K2D"/>
                  <a:cs typeface="K2D"/>
                  <a:sym typeface="K2D"/>
                </a:rPr>
                <a:t>ĐẠI HỌC CẦN THƠ</a:t>
              </a:r>
              <a:endParaRPr sz="1400" b="1">
                <a:solidFill>
                  <a:schemeClr val="lt1"/>
                </a:solidFill>
                <a:latin typeface="K2D"/>
                <a:ea typeface="K2D"/>
                <a:cs typeface="K2D"/>
                <a:sym typeface="K2D"/>
              </a:endParaRPr>
            </a:p>
          </p:txBody>
        </p:sp>
      </p:grpSp>
      <p:sp>
        <p:nvSpPr>
          <p:cNvPr id="233" name="Google Shape;233;p24"/>
          <p:cNvSpPr txBox="1"/>
          <p:nvPr/>
        </p:nvSpPr>
        <p:spPr>
          <a:xfrm>
            <a:off x="10529596" y="6467840"/>
            <a:ext cx="1483098"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chemeClr val="lt1"/>
                </a:solidFill>
                <a:latin typeface="K2D"/>
                <a:ea typeface="K2D"/>
                <a:cs typeface="K2D"/>
                <a:sym typeface="K2D"/>
              </a:rPr>
              <a:t>www.ctu.edu.vn</a:t>
            </a:r>
            <a:endParaRPr/>
          </a:p>
        </p:txBody>
      </p:sp>
      <p:sp>
        <p:nvSpPr>
          <p:cNvPr id="234" name="Google Shape;234;p24"/>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solidFill>
                  <a:schemeClr val="lt1"/>
                </a:solidFill>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5" name="Google Shape;235;p24"/>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solidFill>
                  <a:schemeClr val="lt1"/>
                </a:solidFill>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9"/>
                                        </p:tgtEl>
                                        <p:attrNameLst>
                                          <p:attrName>style.visibility</p:attrName>
                                        </p:attrNameLst>
                                      </p:cBhvr>
                                      <p:to>
                                        <p:strVal val="visible"/>
                                      </p:to>
                                    </p:set>
                                    <p:animEffect transition="in" filter="fade">
                                      <p:cBhvr>
                                        <p:cTn id="7" dur="1000"/>
                                        <p:tgtEl>
                                          <p:spTgt spid="219"/>
                                        </p:tgtEl>
                                      </p:cBhvr>
                                    </p:animEffect>
                                  </p:childTnLst>
                                </p:cTn>
                              </p:par>
                              <p:par>
                                <p:cTn id="8" presetID="10" presetClass="entr" presetSubtype="0" fill="hold" nodeType="withEffect">
                                  <p:stCondLst>
                                    <p:cond delay="0"/>
                                  </p:stCondLst>
                                  <p:childTnLst>
                                    <p:set>
                                      <p:cBhvr>
                                        <p:cTn id="9" dur="1" fill="hold">
                                          <p:stCondLst>
                                            <p:cond delay="0"/>
                                          </p:stCondLst>
                                        </p:cTn>
                                        <p:tgtEl>
                                          <p:spTgt spid="220">
                                            <p:txEl>
                                              <p:pRg st="0" end="0"/>
                                            </p:txEl>
                                          </p:spTgt>
                                        </p:tgtEl>
                                        <p:attrNameLst>
                                          <p:attrName>style.visibility</p:attrName>
                                        </p:attrNameLst>
                                      </p:cBhvr>
                                      <p:to>
                                        <p:strVal val="visible"/>
                                      </p:to>
                                    </p:set>
                                    <p:animEffect transition="in" filter="fade">
                                      <p:cBhvr>
                                        <p:cTn id="10" dur="1000"/>
                                        <p:tgtEl>
                                          <p:spTgt spid="220">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20">
                                            <p:txEl>
                                              <p:pRg st="1" end="1"/>
                                            </p:txEl>
                                          </p:spTgt>
                                        </p:tgtEl>
                                        <p:attrNameLst>
                                          <p:attrName>style.visibility</p:attrName>
                                        </p:attrNameLst>
                                      </p:cBhvr>
                                      <p:to>
                                        <p:strVal val="visible"/>
                                      </p:to>
                                    </p:set>
                                    <p:animEffect transition="in" filter="fade">
                                      <p:cBhvr>
                                        <p:cTn id="13" dur="1000"/>
                                        <p:tgtEl>
                                          <p:spTgt spid="220">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20">
                                            <p:txEl>
                                              <p:pRg st="2" end="2"/>
                                            </p:txEl>
                                          </p:spTgt>
                                        </p:tgtEl>
                                        <p:attrNameLst>
                                          <p:attrName>style.visibility</p:attrName>
                                        </p:attrNameLst>
                                      </p:cBhvr>
                                      <p:to>
                                        <p:strVal val="visible"/>
                                      </p:to>
                                    </p:set>
                                    <p:animEffect transition="in" filter="fade">
                                      <p:cBhvr>
                                        <p:cTn id="16" dur="1000"/>
                                        <p:tgtEl>
                                          <p:spTgt spid="220">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20">
                                            <p:txEl>
                                              <p:pRg st="3" end="3"/>
                                            </p:txEl>
                                          </p:spTgt>
                                        </p:tgtEl>
                                        <p:attrNameLst>
                                          <p:attrName>style.visibility</p:attrName>
                                        </p:attrNameLst>
                                      </p:cBhvr>
                                      <p:to>
                                        <p:strVal val="visible"/>
                                      </p:to>
                                    </p:set>
                                    <p:animEffect transition="in" filter="fade">
                                      <p:cBhvr>
                                        <p:cTn id="19" dur="1000"/>
                                        <p:tgtEl>
                                          <p:spTgt spid="220">
                                            <p:txEl>
                                              <p:pRg st="3" end="3"/>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20">
                                            <p:txEl>
                                              <p:pRg st="4" end="4"/>
                                            </p:txEl>
                                          </p:spTgt>
                                        </p:tgtEl>
                                        <p:attrNameLst>
                                          <p:attrName>style.visibility</p:attrName>
                                        </p:attrNameLst>
                                      </p:cBhvr>
                                      <p:to>
                                        <p:strVal val="visible"/>
                                      </p:to>
                                    </p:set>
                                    <p:animEffect transition="in" filter="fade">
                                      <p:cBhvr>
                                        <p:cTn id="22" dur="1000"/>
                                        <p:tgtEl>
                                          <p:spTgt spid="220">
                                            <p:txEl>
                                              <p:pRg st="4" end="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20">
                                            <p:txEl>
                                              <p:pRg st="5" end="5"/>
                                            </p:txEl>
                                          </p:spTgt>
                                        </p:tgtEl>
                                        <p:attrNameLst>
                                          <p:attrName>style.visibility</p:attrName>
                                        </p:attrNameLst>
                                      </p:cBhvr>
                                      <p:to>
                                        <p:strVal val="visible"/>
                                      </p:to>
                                    </p:set>
                                    <p:animEffect transition="in" filter="fade">
                                      <p:cBhvr>
                                        <p:cTn id="25" dur="1000"/>
                                        <p:tgtEl>
                                          <p:spTgt spid="220">
                                            <p:txEl>
                                              <p:pRg st="5" end="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220">
                                            <p:txEl>
                                              <p:pRg st="6" end="6"/>
                                            </p:txEl>
                                          </p:spTgt>
                                        </p:tgtEl>
                                        <p:attrNameLst>
                                          <p:attrName>style.visibility</p:attrName>
                                        </p:attrNameLst>
                                      </p:cBhvr>
                                      <p:to>
                                        <p:strVal val="visible"/>
                                      </p:to>
                                    </p:set>
                                    <p:animEffect transition="in" filter="fade">
                                      <p:cBhvr>
                                        <p:cTn id="28" dur="1000"/>
                                        <p:tgtEl>
                                          <p:spTgt spid="220">
                                            <p:txEl>
                                              <p:pRg st="6" end="6"/>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220">
                                            <p:txEl>
                                              <p:pRg st="7" end="7"/>
                                            </p:txEl>
                                          </p:spTgt>
                                        </p:tgtEl>
                                        <p:attrNameLst>
                                          <p:attrName>style.visibility</p:attrName>
                                        </p:attrNameLst>
                                      </p:cBhvr>
                                      <p:to>
                                        <p:strVal val="visible"/>
                                      </p:to>
                                    </p:set>
                                    <p:animEffect transition="in" filter="fade">
                                      <p:cBhvr>
                                        <p:cTn id="31" dur="1000"/>
                                        <p:tgtEl>
                                          <p:spTgt spid="220">
                                            <p:txEl>
                                              <p:pRg st="7" end="7"/>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20">
                                            <p:txEl>
                                              <p:pRg st="8" end="8"/>
                                            </p:txEl>
                                          </p:spTgt>
                                        </p:tgtEl>
                                        <p:attrNameLst>
                                          <p:attrName>style.visibility</p:attrName>
                                        </p:attrNameLst>
                                      </p:cBhvr>
                                      <p:to>
                                        <p:strVal val="visible"/>
                                      </p:to>
                                    </p:set>
                                    <p:animEffect transition="in" filter="fade">
                                      <p:cBhvr>
                                        <p:cTn id="34" dur="1000"/>
                                        <p:tgtEl>
                                          <p:spTgt spid="220">
                                            <p:txEl>
                                              <p:pRg st="8" end="8"/>
                                            </p:txEl>
                                          </p:spTgt>
                                        </p:tgtEl>
                                      </p:cBhvr>
                                    </p:animEffect>
                                  </p:childTnLst>
                                </p:cTn>
                              </p:par>
                            </p:childTnLst>
                          </p:cTn>
                        </p:par>
                        <p:par>
                          <p:cTn id="35" fill="hold">
                            <p:stCondLst>
                              <p:cond delay="1000"/>
                            </p:stCondLst>
                            <p:childTnLst>
                              <p:par>
                                <p:cTn id="36" presetID="10" presetClass="entr" presetSubtype="0" fill="hold" nodeType="afterEffect">
                                  <p:stCondLst>
                                    <p:cond delay="0"/>
                                  </p:stCondLst>
                                  <p:childTnLst>
                                    <p:set>
                                      <p:cBhvr>
                                        <p:cTn id="37" dur="1" fill="hold">
                                          <p:stCondLst>
                                            <p:cond delay="0"/>
                                          </p:stCondLst>
                                        </p:cTn>
                                        <p:tgtEl>
                                          <p:spTgt spid="222"/>
                                        </p:tgtEl>
                                        <p:attrNameLst>
                                          <p:attrName>style.visibility</p:attrName>
                                        </p:attrNameLst>
                                      </p:cBhvr>
                                      <p:to>
                                        <p:strVal val="visible"/>
                                      </p:to>
                                    </p:set>
                                    <p:animEffect transition="in" filter="fade">
                                      <p:cBhvr>
                                        <p:cTn id="38" dur="1250"/>
                                        <p:tgtEl>
                                          <p:spTgt spid="222"/>
                                        </p:tgtEl>
                                      </p:cBhvr>
                                    </p:animEffect>
                                  </p:childTnLst>
                                </p:cTn>
                              </p:par>
                              <p:par>
                                <p:cTn id="39" presetID="10" presetClass="entr" presetSubtype="0" fill="hold" nodeType="withEffect">
                                  <p:stCondLst>
                                    <p:cond delay="0"/>
                                  </p:stCondLst>
                                  <p:childTnLst>
                                    <p:set>
                                      <p:cBhvr>
                                        <p:cTn id="40" dur="1" fill="hold">
                                          <p:stCondLst>
                                            <p:cond delay="0"/>
                                          </p:stCondLst>
                                        </p:cTn>
                                        <p:tgtEl>
                                          <p:spTgt spid="221">
                                            <p:txEl>
                                              <p:pRg st="0" end="0"/>
                                            </p:txEl>
                                          </p:spTgt>
                                        </p:tgtEl>
                                        <p:attrNameLst>
                                          <p:attrName>style.visibility</p:attrName>
                                        </p:attrNameLst>
                                      </p:cBhvr>
                                      <p:to>
                                        <p:strVal val="visible"/>
                                      </p:to>
                                    </p:set>
                                    <p:animEffect transition="in" filter="fade">
                                      <p:cBhvr>
                                        <p:cTn id="41" dur="1000"/>
                                        <p:tgtEl>
                                          <p:spTgt spid="221">
                                            <p:txEl>
                                              <p:pRg st="0" end="0"/>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221">
                                            <p:txEl>
                                              <p:pRg st="1" end="1"/>
                                            </p:txEl>
                                          </p:spTgt>
                                        </p:tgtEl>
                                        <p:attrNameLst>
                                          <p:attrName>style.visibility</p:attrName>
                                        </p:attrNameLst>
                                      </p:cBhvr>
                                      <p:to>
                                        <p:strVal val="visible"/>
                                      </p:to>
                                    </p:set>
                                    <p:animEffect transition="in" filter="fade">
                                      <p:cBhvr>
                                        <p:cTn id="44" dur="1000"/>
                                        <p:tgtEl>
                                          <p:spTgt spid="221">
                                            <p:txEl>
                                              <p:pRg st="1" end="1"/>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221">
                                            <p:txEl>
                                              <p:pRg st="2" end="2"/>
                                            </p:txEl>
                                          </p:spTgt>
                                        </p:tgtEl>
                                        <p:attrNameLst>
                                          <p:attrName>style.visibility</p:attrName>
                                        </p:attrNameLst>
                                      </p:cBhvr>
                                      <p:to>
                                        <p:strVal val="visible"/>
                                      </p:to>
                                    </p:set>
                                    <p:animEffect transition="in" filter="fade">
                                      <p:cBhvr>
                                        <p:cTn id="47" dur="1000"/>
                                        <p:tgtEl>
                                          <p:spTgt spid="221">
                                            <p:txEl>
                                              <p:pRg st="2" end="2"/>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221">
                                            <p:txEl>
                                              <p:pRg st="3" end="3"/>
                                            </p:txEl>
                                          </p:spTgt>
                                        </p:tgtEl>
                                        <p:attrNameLst>
                                          <p:attrName>style.visibility</p:attrName>
                                        </p:attrNameLst>
                                      </p:cBhvr>
                                      <p:to>
                                        <p:strVal val="visible"/>
                                      </p:to>
                                    </p:set>
                                    <p:animEffect transition="in" filter="fade">
                                      <p:cBhvr>
                                        <p:cTn id="50" dur="1000"/>
                                        <p:tgtEl>
                                          <p:spTgt spid="221">
                                            <p:txEl>
                                              <p:pRg st="3" end="3"/>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221">
                                            <p:txEl>
                                              <p:pRg st="4" end="4"/>
                                            </p:txEl>
                                          </p:spTgt>
                                        </p:tgtEl>
                                        <p:attrNameLst>
                                          <p:attrName>style.visibility</p:attrName>
                                        </p:attrNameLst>
                                      </p:cBhvr>
                                      <p:to>
                                        <p:strVal val="visible"/>
                                      </p:to>
                                    </p:set>
                                    <p:animEffect transition="in" filter="fade">
                                      <p:cBhvr>
                                        <p:cTn id="53" dur="1000"/>
                                        <p:tgtEl>
                                          <p:spTgt spid="221">
                                            <p:txEl>
                                              <p:pRg st="4" end="4"/>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221">
                                            <p:txEl>
                                              <p:pRg st="5" end="5"/>
                                            </p:txEl>
                                          </p:spTgt>
                                        </p:tgtEl>
                                        <p:attrNameLst>
                                          <p:attrName>style.visibility</p:attrName>
                                        </p:attrNameLst>
                                      </p:cBhvr>
                                      <p:to>
                                        <p:strVal val="visible"/>
                                      </p:to>
                                    </p:set>
                                    <p:animEffect transition="in" filter="fade">
                                      <p:cBhvr>
                                        <p:cTn id="56" dur="1000"/>
                                        <p:tgtEl>
                                          <p:spTgt spid="221">
                                            <p:txEl>
                                              <p:pRg st="5" end="5"/>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221">
                                            <p:txEl>
                                              <p:pRg st="6" end="6"/>
                                            </p:txEl>
                                          </p:spTgt>
                                        </p:tgtEl>
                                        <p:attrNameLst>
                                          <p:attrName>style.visibility</p:attrName>
                                        </p:attrNameLst>
                                      </p:cBhvr>
                                      <p:to>
                                        <p:strVal val="visible"/>
                                      </p:to>
                                    </p:set>
                                    <p:animEffect transition="in" filter="fade">
                                      <p:cBhvr>
                                        <p:cTn id="59" dur="1000"/>
                                        <p:tgtEl>
                                          <p:spTgt spid="221">
                                            <p:txEl>
                                              <p:pRg st="6" end="6"/>
                                            </p:txEl>
                                          </p:spTgt>
                                        </p:tgtEl>
                                      </p:cBhvr>
                                    </p:animEffect>
                                  </p:childTnLst>
                                </p:cTn>
                              </p:par>
                              <p:par>
                                <p:cTn id="60" presetID="10" presetClass="entr" presetSubtype="0" fill="hold" nodeType="withEffect">
                                  <p:stCondLst>
                                    <p:cond delay="0"/>
                                  </p:stCondLst>
                                  <p:childTnLst>
                                    <p:set>
                                      <p:cBhvr>
                                        <p:cTn id="61" dur="1" fill="hold">
                                          <p:stCondLst>
                                            <p:cond delay="0"/>
                                          </p:stCondLst>
                                        </p:cTn>
                                        <p:tgtEl>
                                          <p:spTgt spid="221">
                                            <p:txEl>
                                              <p:pRg st="7" end="7"/>
                                            </p:txEl>
                                          </p:spTgt>
                                        </p:tgtEl>
                                        <p:attrNameLst>
                                          <p:attrName>style.visibility</p:attrName>
                                        </p:attrNameLst>
                                      </p:cBhvr>
                                      <p:to>
                                        <p:strVal val="visible"/>
                                      </p:to>
                                    </p:set>
                                    <p:animEffect transition="in" filter="fade">
                                      <p:cBhvr>
                                        <p:cTn id="62" dur="1000"/>
                                        <p:tgtEl>
                                          <p:spTgt spid="221">
                                            <p:txEl>
                                              <p:pRg st="7" end="7"/>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221">
                                            <p:txEl>
                                              <p:pRg st="8" end="8"/>
                                            </p:txEl>
                                          </p:spTgt>
                                        </p:tgtEl>
                                        <p:attrNameLst>
                                          <p:attrName>style.visibility</p:attrName>
                                        </p:attrNameLst>
                                      </p:cBhvr>
                                      <p:to>
                                        <p:strVal val="visible"/>
                                      </p:to>
                                    </p:set>
                                    <p:animEffect transition="in" filter="fade">
                                      <p:cBhvr>
                                        <p:cTn id="65" dur="1000"/>
                                        <p:tgtEl>
                                          <p:spTgt spid="22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36"/>
        <p:cNvGrpSpPr/>
        <p:nvPr/>
      </p:nvGrpSpPr>
      <p:grpSpPr>
        <a:xfrm>
          <a:off x="0" y="0"/>
          <a:ext cx="0" cy="0"/>
          <a:chOff x="0" y="0"/>
          <a:chExt cx="0" cy="0"/>
        </a:xfrm>
      </p:grpSpPr>
      <p:sp>
        <p:nvSpPr>
          <p:cNvPr id="237" name="Google Shape;237;p25"/>
          <p:cNvSpPr txBox="1">
            <a:spLocks noGrp="1"/>
          </p:cNvSpPr>
          <p:nvPr>
            <p:ph type="title"/>
          </p:nvPr>
        </p:nvSpPr>
        <p:spPr>
          <a:xfrm>
            <a:off x="838200" y="15200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070C0"/>
              </a:buClr>
              <a:buSzPts val="3600"/>
              <a:buFont typeface="K2D"/>
              <a:buNone/>
              <a:defRPr sz="3600" b="1">
                <a:solidFill>
                  <a:srgbClr val="0070C0"/>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8" name="Google Shape;238;p2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228600" algn="just">
              <a:lnSpc>
                <a:spcPct val="100000"/>
              </a:lnSpc>
              <a:spcBef>
                <a:spcPts val="1200"/>
              </a:spcBef>
              <a:spcAft>
                <a:spcPts val="0"/>
              </a:spcAft>
              <a:buClr>
                <a:schemeClr val="dk1"/>
              </a:buClr>
              <a:buSzPts val="2400"/>
              <a:buNone/>
              <a:defRPr sz="2400">
                <a:latin typeface="Readex Pro"/>
                <a:ea typeface="Readex Pro"/>
                <a:cs typeface="Readex Pro"/>
                <a:sym typeface="Readex Pro"/>
              </a:defRPr>
            </a:lvl1pPr>
            <a:lvl2pPr marL="914400" lvl="1" indent="-228600" algn="just">
              <a:lnSpc>
                <a:spcPct val="100000"/>
              </a:lnSpc>
              <a:spcBef>
                <a:spcPts val="500"/>
              </a:spcBef>
              <a:spcAft>
                <a:spcPts val="0"/>
              </a:spcAft>
              <a:buClr>
                <a:schemeClr val="dk1"/>
              </a:buClr>
              <a:buSzPts val="2400"/>
              <a:buNone/>
              <a:defRPr sz="2400">
                <a:latin typeface="Readex Pro"/>
                <a:ea typeface="Readex Pro"/>
                <a:cs typeface="Readex Pro"/>
                <a:sym typeface="Readex Pro"/>
              </a:defRPr>
            </a:lvl2pPr>
            <a:lvl3pPr marL="1371600" lvl="2" indent="-228600" algn="just">
              <a:lnSpc>
                <a:spcPct val="100000"/>
              </a:lnSpc>
              <a:spcBef>
                <a:spcPts val="500"/>
              </a:spcBef>
              <a:spcAft>
                <a:spcPts val="0"/>
              </a:spcAft>
              <a:buClr>
                <a:schemeClr val="dk1"/>
              </a:buClr>
              <a:buSzPts val="2000"/>
              <a:buNone/>
              <a:defRPr sz="2000">
                <a:latin typeface="Readex Pro"/>
                <a:ea typeface="Readex Pro"/>
                <a:cs typeface="Readex Pro"/>
                <a:sym typeface="Readex Pro"/>
              </a:defRPr>
            </a:lvl3pPr>
            <a:lvl4pPr marL="1828800" lvl="3" indent="-228600" algn="just">
              <a:lnSpc>
                <a:spcPct val="100000"/>
              </a:lnSpc>
              <a:spcBef>
                <a:spcPts val="500"/>
              </a:spcBef>
              <a:spcAft>
                <a:spcPts val="0"/>
              </a:spcAft>
              <a:buClr>
                <a:schemeClr val="dk1"/>
              </a:buClr>
              <a:buSzPts val="1800"/>
              <a:buNone/>
              <a:defRPr sz="1800">
                <a:latin typeface="Readex Pro"/>
                <a:ea typeface="Readex Pro"/>
                <a:cs typeface="Readex Pro"/>
                <a:sym typeface="Readex Pro"/>
              </a:defRPr>
            </a:lvl4pPr>
            <a:lvl5pPr marL="2286000" lvl="4" indent="-228600" algn="just">
              <a:lnSpc>
                <a:spcPct val="100000"/>
              </a:lnSpc>
              <a:spcBef>
                <a:spcPts val="500"/>
              </a:spcBef>
              <a:spcAft>
                <a:spcPts val="0"/>
              </a:spcAft>
              <a:buClr>
                <a:schemeClr val="dk1"/>
              </a:buClr>
              <a:buSzPts val="1800"/>
              <a:buNone/>
              <a:defRPr sz="180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39" name="Google Shape;239;p25"/>
          <p:cNvPicPr preferRelativeResize="0"/>
          <p:nvPr/>
        </p:nvPicPr>
        <p:blipFill rotWithShape="1">
          <a:blip r:embed="rId2">
            <a:alphaModFix/>
          </a:blip>
          <a:srcRect/>
          <a:stretch/>
        </p:blipFill>
        <p:spPr>
          <a:xfrm>
            <a:off x="478656" y="656757"/>
            <a:ext cx="292100" cy="292100"/>
          </a:xfrm>
          <a:prstGeom prst="rect">
            <a:avLst/>
          </a:prstGeom>
          <a:noFill/>
          <a:ln>
            <a:noFill/>
          </a:ln>
        </p:spPr>
      </p:pic>
      <p:pic>
        <p:nvPicPr>
          <p:cNvPr id="240" name="Google Shape;240;p25"/>
          <p:cNvPicPr preferRelativeResize="0"/>
          <p:nvPr/>
        </p:nvPicPr>
        <p:blipFill rotWithShape="1">
          <a:blip r:embed="rId3">
            <a:alphaModFix/>
          </a:blip>
          <a:srcRect/>
          <a:stretch/>
        </p:blipFill>
        <p:spPr>
          <a:xfrm>
            <a:off x="11987783" y="93587"/>
            <a:ext cx="107165" cy="107007"/>
          </a:xfrm>
          <a:prstGeom prst="rect">
            <a:avLst/>
          </a:prstGeom>
          <a:noFill/>
          <a:ln>
            <a:noFill/>
          </a:ln>
        </p:spPr>
      </p:pic>
      <p:sp>
        <p:nvSpPr>
          <p:cNvPr id="241" name="Google Shape;241;p25"/>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242" name="Google Shape;242;p25"/>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243" name="Google Shape;243;p25"/>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244" name="Google Shape;244;p25"/>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245" name="Google Shape;245;p25"/>
          <p:cNvGrpSpPr/>
          <p:nvPr/>
        </p:nvGrpSpPr>
        <p:grpSpPr>
          <a:xfrm>
            <a:off x="817685" y="6410864"/>
            <a:ext cx="2760487" cy="403790"/>
            <a:chOff x="741485" y="6410864"/>
            <a:chExt cx="2760487" cy="403790"/>
          </a:xfrm>
        </p:grpSpPr>
        <p:sp>
          <p:nvSpPr>
            <p:cNvPr id="246" name="Google Shape;246;p25"/>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247" name="Google Shape;247;p25"/>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248" name="Google Shape;248;p25"/>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249" name="Google Shape;249;p25"/>
          <p:cNvPicPr preferRelativeResize="0"/>
          <p:nvPr/>
        </p:nvPicPr>
        <p:blipFill rotWithShape="1">
          <a:blip r:embed="rId4">
            <a:alphaModFix/>
          </a:blip>
          <a:srcRect/>
          <a:stretch/>
        </p:blipFill>
        <p:spPr>
          <a:xfrm>
            <a:off x="2583391" y="6481985"/>
            <a:ext cx="9339545" cy="118261"/>
          </a:xfrm>
          <a:prstGeom prst="rect">
            <a:avLst/>
          </a:prstGeom>
          <a:noFill/>
          <a:ln>
            <a:noFill/>
          </a:ln>
        </p:spPr>
      </p:pic>
      <p:sp>
        <p:nvSpPr>
          <p:cNvPr id="250" name="Google Shape;250;p25"/>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1" name="Google Shape;251;p25"/>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37"/>
                                        </p:tgtEl>
                                        <p:attrNameLst>
                                          <p:attrName>style.visibility</p:attrName>
                                        </p:attrNameLst>
                                      </p:cBhvr>
                                      <p:to>
                                        <p:strVal val="visible"/>
                                      </p:to>
                                    </p:set>
                                    <p:animEffect transition="in" filter="fade">
                                      <p:cBhvr>
                                        <p:cTn id="7" dur="1000"/>
                                        <p:tgtEl>
                                          <p:spTgt spid="2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laceholder Left - Title Right ">
  <p:cSld name="Placeholder Left - Title Right ">
    <p:spTree>
      <p:nvGrpSpPr>
        <p:cNvPr id="1" name="Shape 252"/>
        <p:cNvGrpSpPr/>
        <p:nvPr/>
      </p:nvGrpSpPr>
      <p:grpSpPr>
        <a:xfrm>
          <a:off x="0" y="0"/>
          <a:ext cx="0" cy="0"/>
          <a:chOff x="0" y="0"/>
          <a:chExt cx="0" cy="0"/>
        </a:xfrm>
      </p:grpSpPr>
      <p:pic>
        <p:nvPicPr>
          <p:cNvPr id="253" name="Google Shape;253;p26"/>
          <p:cNvPicPr preferRelativeResize="0"/>
          <p:nvPr/>
        </p:nvPicPr>
        <p:blipFill rotWithShape="1">
          <a:blip r:embed="rId2">
            <a:alphaModFix/>
          </a:blip>
          <a:srcRect/>
          <a:stretch/>
        </p:blipFill>
        <p:spPr>
          <a:xfrm>
            <a:off x="4369124" y="1727802"/>
            <a:ext cx="3453753" cy="3402396"/>
          </a:xfrm>
          <a:prstGeom prst="rect">
            <a:avLst/>
          </a:prstGeom>
          <a:noFill/>
          <a:ln>
            <a:noFill/>
          </a:ln>
        </p:spPr>
      </p:pic>
      <p:sp>
        <p:nvSpPr>
          <p:cNvPr id="254" name="Google Shape;254;p26"/>
          <p:cNvSpPr txBox="1">
            <a:spLocks noGrp="1"/>
          </p:cNvSpPr>
          <p:nvPr>
            <p:ph type="ctrTitle"/>
          </p:nvPr>
        </p:nvSpPr>
        <p:spPr>
          <a:xfrm>
            <a:off x="6737350" y="1332588"/>
            <a:ext cx="4467226" cy="1655762"/>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0070C0"/>
              </a:buClr>
              <a:buSzPts val="3600"/>
              <a:buFont typeface="K2D"/>
              <a:buNone/>
              <a:defRPr sz="3600" b="1">
                <a:solidFill>
                  <a:srgbClr val="0070C0"/>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5" name="Google Shape;255;p26"/>
          <p:cNvSpPr txBox="1">
            <a:spLocks noGrp="1"/>
          </p:cNvSpPr>
          <p:nvPr>
            <p:ph type="subTitle" idx="1"/>
          </p:nvPr>
        </p:nvSpPr>
        <p:spPr>
          <a:xfrm>
            <a:off x="6737348" y="3093124"/>
            <a:ext cx="4467229" cy="2192339"/>
          </a:xfrm>
          <a:prstGeom prst="rect">
            <a:avLst/>
          </a:prstGeom>
          <a:noFill/>
          <a:ln>
            <a:noFill/>
          </a:ln>
        </p:spPr>
        <p:txBody>
          <a:bodyPr spcFirstLastPara="1" wrap="square" lIns="91425" tIns="45700" rIns="91425" bIns="45700" anchor="t" anchorCtr="0">
            <a:noAutofit/>
          </a:bodyPr>
          <a:lstStyle>
            <a:lvl1pPr lvl="0" algn="l">
              <a:lnSpc>
                <a:spcPct val="90000"/>
              </a:lnSpc>
              <a:spcBef>
                <a:spcPts val="1000"/>
              </a:spcBef>
              <a:spcAft>
                <a:spcPts val="0"/>
              </a:spcAft>
              <a:buClr>
                <a:srgbClr val="595959"/>
              </a:buClr>
              <a:buSzPts val="2000"/>
              <a:buNone/>
              <a:defRPr sz="2000">
                <a:solidFill>
                  <a:srgbClr val="595959"/>
                </a:solidFill>
                <a:latin typeface="Readex Pro"/>
                <a:ea typeface="Readex Pro"/>
                <a:cs typeface="Readex Pro"/>
                <a:sym typeface="Readex Pr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56" name="Google Shape;256;p26"/>
          <p:cNvSpPr txBox="1">
            <a:spLocks noGrp="1"/>
          </p:cNvSpPr>
          <p:nvPr>
            <p:ph type="body" idx="2"/>
          </p:nvPr>
        </p:nvSpPr>
        <p:spPr>
          <a:xfrm>
            <a:off x="624706" y="1332588"/>
            <a:ext cx="5381626" cy="395287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b="0" i="0">
                <a:latin typeface="Readex Pro"/>
                <a:ea typeface="Readex Pro"/>
                <a:cs typeface="Readex Pro"/>
                <a:sym typeface="Readex Pro"/>
              </a:defRPr>
            </a:lvl1pPr>
            <a:lvl2pPr marL="914400" lvl="1" indent="-228600" algn="l">
              <a:lnSpc>
                <a:spcPct val="90000"/>
              </a:lnSpc>
              <a:spcBef>
                <a:spcPts val="500"/>
              </a:spcBef>
              <a:spcAft>
                <a:spcPts val="0"/>
              </a:spcAft>
              <a:buClr>
                <a:schemeClr val="dk1"/>
              </a:buClr>
              <a:buSzPts val="2000"/>
              <a:buNone/>
              <a:defRPr sz="2000" b="0" i="0">
                <a:latin typeface="Readex Pro"/>
                <a:ea typeface="Readex Pro"/>
                <a:cs typeface="Readex Pro"/>
                <a:sym typeface="Readex Pro"/>
              </a:defRPr>
            </a:lvl2pPr>
            <a:lvl3pPr marL="1371600" lvl="2" indent="-228600" algn="l">
              <a:lnSpc>
                <a:spcPct val="90000"/>
              </a:lnSpc>
              <a:spcBef>
                <a:spcPts val="500"/>
              </a:spcBef>
              <a:spcAft>
                <a:spcPts val="0"/>
              </a:spcAft>
              <a:buClr>
                <a:schemeClr val="dk1"/>
              </a:buClr>
              <a:buSzPts val="1800"/>
              <a:buNone/>
              <a:defRPr sz="1800" b="0" i="0">
                <a:latin typeface="Readex Pro"/>
                <a:ea typeface="Readex Pro"/>
                <a:cs typeface="Readex Pro"/>
                <a:sym typeface="Readex Pro"/>
              </a:defRPr>
            </a:lvl3pPr>
            <a:lvl4pPr marL="1828800" lvl="3" indent="-228600" algn="l">
              <a:lnSpc>
                <a:spcPct val="90000"/>
              </a:lnSpc>
              <a:spcBef>
                <a:spcPts val="500"/>
              </a:spcBef>
              <a:spcAft>
                <a:spcPts val="0"/>
              </a:spcAft>
              <a:buClr>
                <a:schemeClr val="dk1"/>
              </a:buClr>
              <a:buSzPts val="1600"/>
              <a:buNone/>
              <a:defRPr sz="1600" b="0" i="0">
                <a:latin typeface="Readex Pro"/>
                <a:ea typeface="Readex Pro"/>
                <a:cs typeface="Readex Pro"/>
                <a:sym typeface="Readex Pro"/>
              </a:defRPr>
            </a:lvl4pPr>
            <a:lvl5pPr marL="2286000" lvl="4" indent="-228600" algn="l">
              <a:lnSpc>
                <a:spcPct val="90000"/>
              </a:lnSpc>
              <a:spcBef>
                <a:spcPts val="500"/>
              </a:spcBef>
              <a:spcAft>
                <a:spcPts val="0"/>
              </a:spcAft>
              <a:buClr>
                <a:schemeClr val="dk1"/>
              </a:buClr>
              <a:buSzPts val="1600"/>
              <a:buNone/>
              <a:defRPr sz="1600" b="0" i="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57" name="Google Shape;257;p26"/>
          <p:cNvPicPr preferRelativeResize="0"/>
          <p:nvPr/>
        </p:nvPicPr>
        <p:blipFill rotWithShape="1">
          <a:blip r:embed="rId3">
            <a:alphaModFix/>
          </a:blip>
          <a:srcRect/>
          <a:stretch/>
        </p:blipFill>
        <p:spPr>
          <a:xfrm>
            <a:off x="11987783" y="93587"/>
            <a:ext cx="107165" cy="107007"/>
          </a:xfrm>
          <a:prstGeom prst="rect">
            <a:avLst/>
          </a:prstGeom>
          <a:noFill/>
          <a:ln>
            <a:noFill/>
          </a:ln>
        </p:spPr>
      </p:pic>
      <p:sp>
        <p:nvSpPr>
          <p:cNvPr id="258" name="Google Shape;258;p26"/>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259" name="Google Shape;259;p26"/>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260" name="Google Shape;260;p26"/>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261" name="Google Shape;261;p26"/>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262" name="Google Shape;262;p26"/>
          <p:cNvGrpSpPr/>
          <p:nvPr/>
        </p:nvGrpSpPr>
        <p:grpSpPr>
          <a:xfrm>
            <a:off x="817685" y="6410864"/>
            <a:ext cx="2760487" cy="403790"/>
            <a:chOff x="741485" y="6410864"/>
            <a:chExt cx="2760487" cy="403790"/>
          </a:xfrm>
        </p:grpSpPr>
        <p:sp>
          <p:nvSpPr>
            <p:cNvPr id="263" name="Google Shape;263;p26"/>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264" name="Google Shape;264;p26"/>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265" name="Google Shape;265;p26"/>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266" name="Google Shape;266;p26"/>
          <p:cNvPicPr preferRelativeResize="0"/>
          <p:nvPr/>
        </p:nvPicPr>
        <p:blipFill rotWithShape="1">
          <a:blip r:embed="rId4">
            <a:alphaModFix/>
          </a:blip>
          <a:srcRect/>
          <a:stretch/>
        </p:blipFill>
        <p:spPr>
          <a:xfrm>
            <a:off x="2583391" y="6481985"/>
            <a:ext cx="9339545" cy="118261"/>
          </a:xfrm>
          <a:prstGeom prst="rect">
            <a:avLst/>
          </a:prstGeom>
          <a:noFill/>
          <a:ln>
            <a:noFill/>
          </a:ln>
        </p:spPr>
      </p:pic>
      <p:sp>
        <p:nvSpPr>
          <p:cNvPr id="267" name="Google Shape;267;p26"/>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8" name="Google Shape;268;p26"/>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4"/>
                                        </p:tgtEl>
                                        <p:attrNameLst>
                                          <p:attrName>style.visibility</p:attrName>
                                        </p:attrNameLst>
                                      </p:cBhvr>
                                      <p:to>
                                        <p:strVal val="visible"/>
                                      </p:to>
                                    </p:set>
                                    <p:animEffect transition="in" filter="fade">
                                      <p:cBhvr>
                                        <p:cTn id="7" dur="500"/>
                                        <p:tgtEl>
                                          <p:spTgt spid="25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55">
                                            <p:txEl>
                                              <p:pRg st="0" end="0"/>
                                            </p:txEl>
                                          </p:spTgt>
                                        </p:tgtEl>
                                        <p:attrNameLst>
                                          <p:attrName>style.visibility</p:attrName>
                                        </p:attrNameLst>
                                      </p:cBhvr>
                                      <p:to>
                                        <p:strVal val="visible"/>
                                      </p:to>
                                    </p:set>
                                    <p:animEffect transition="in" filter="fade">
                                      <p:cBhvr>
                                        <p:cTn id="11" dur="500"/>
                                        <p:tgtEl>
                                          <p:spTgt spid="255">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55">
                                            <p:txEl>
                                              <p:pRg st="1" end="1"/>
                                            </p:txEl>
                                          </p:spTgt>
                                        </p:tgtEl>
                                        <p:attrNameLst>
                                          <p:attrName>style.visibility</p:attrName>
                                        </p:attrNameLst>
                                      </p:cBhvr>
                                      <p:to>
                                        <p:strVal val="visible"/>
                                      </p:to>
                                    </p:set>
                                    <p:animEffect transition="in" filter="fade">
                                      <p:cBhvr>
                                        <p:cTn id="15" dur="500"/>
                                        <p:tgtEl>
                                          <p:spTgt spid="255">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55">
                                            <p:txEl>
                                              <p:pRg st="2" end="2"/>
                                            </p:txEl>
                                          </p:spTgt>
                                        </p:tgtEl>
                                        <p:attrNameLst>
                                          <p:attrName>style.visibility</p:attrName>
                                        </p:attrNameLst>
                                      </p:cBhvr>
                                      <p:to>
                                        <p:strVal val="visible"/>
                                      </p:to>
                                    </p:set>
                                    <p:animEffect transition="in" filter="fade">
                                      <p:cBhvr>
                                        <p:cTn id="19" dur="500"/>
                                        <p:tgtEl>
                                          <p:spTgt spid="255">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55">
                                            <p:txEl>
                                              <p:pRg st="3" end="3"/>
                                            </p:txEl>
                                          </p:spTgt>
                                        </p:tgtEl>
                                        <p:attrNameLst>
                                          <p:attrName>style.visibility</p:attrName>
                                        </p:attrNameLst>
                                      </p:cBhvr>
                                      <p:to>
                                        <p:strVal val="visible"/>
                                      </p:to>
                                    </p:set>
                                    <p:animEffect transition="in" filter="fade">
                                      <p:cBhvr>
                                        <p:cTn id="23" dur="500"/>
                                        <p:tgtEl>
                                          <p:spTgt spid="255">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55">
                                            <p:txEl>
                                              <p:pRg st="4" end="4"/>
                                            </p:txEl>
                                          </p:spTgt>
                                        </p:tgtEl>
                                        <p:attrNameLst>
                                          <p:attrName>style.visibility</p:attrName>
                                        </p:attrNameLst>
                                      </p:cBhvr>
                                      <p:to>
                                        <p:strVal val="visible"/>
                                      </p:to>
                                    </p:set>
                                    <p:animEffect transition="in" filter="fade">
                                      <p:cBhvr>
                                        <p:cTn id="27" dur="500"/>
                                        <p:tgtEl>
                                          <p:spTgt spid="255">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55">
                                            <p:txEl>
                                              <p:pRg st="5" end="5"/>
                                            </p:txEl>
                                          </p:spTgt>
                                        </p:tgtEl>
                                        <p:attrNameLst>
                                          <p:attrName>style.visibility</p:attrName>
                                        </p:attrNameLst>
                                      </p:cBhvr>
                                      <p:to>
                                        <p:strVal val="visible"/>
                                      </p:to>
                                    </p:set>
                                    <p:animEffect transition="in" filter="fade">
                                      <p:cBhvr>
                                        <p:cTn id="31" dur="500"/>
                                        <p:tgtEl>
                                          <p:spTgt spid="255">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55">
                                            <p:txEl>
                                              <p:pRg st="6" end="6"/>
                                            </p:txEl>
                                          </p:spTgt>
                                        </p:tgtEl>
                                        <p:attrNameLst>
                                          <p:attrName>style.visibility</p:attrName>
                                        </p:attrNameLst>
                                      </p:cBhvr>
                                      <p:to>
                                        <p:strVal val="visible"/>
                                      </p:to>
                                    </p:set>
                                    <p:animEffect transition="in" filter="fade">
                                      <p:cBhvr>
                                        <p:cTn id="35" dur="500"/>
                                        <p:tgtEl>
                                          <p:spTgt spid="255">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55">
                                            <p:txEl>
                                              <p:pRg st="7" end="7"/>
                                            </p:txEl>
                                          </p:spTgt>
                                        </p:tgtEl>
                                        <p:attrNameLst>
                                          <p:attrName>style.visibility</p:attrName>
                                        </p:attrNameLst>
                                      </p:cBhvr>
                                      <p:to>
                                        <p:strVal val="visible"/>
                                      </p:to>
                                    </p:set>
                                    <p:animEffect transition="in" filter="fade">
                                      <p:cBhvr>
                                        <p:cTn id="39" dur="500"/>
                                        <p:tgtEl>
                                          <p:spTgt spid="255">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55">
                                            <p:txEl>
                                              <p:pRg st="8" end="8"/>
                                            </p:txEl>
                                          </p:spTgt>
                                        </p:tgtEl>
                                        <p:attrNameLst>
                                          <p:attrName>style.visibility</p:attrName>
                                        </p:attrNameLst>
                                      </p:cBhvr>
                                      <p:to>
                                        <p:strVal val="visible"/>
                                      </p:to>
                                    </p:set>
                                    <p:animEffect transition="in" filter="fade">
                                      <p:cBhvr>
                                        <p:cTn id="43" dur="500"/>
                                        <p:tgtEl>
                                          <p:spTgt spid="25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Left">
  <p:cSld name="Picture Left">
    <p:spTree>
      <p:nvGrpSpPr>
        <p:cNvPr id="1" name="Shape 269"/>
        <p:cNvGrpSpPr/>
        <p:nvPr/>
      </p:nvGrpSpPr>
      <p:grpSpPr>
        <a:xfrm>
          <a:off x="0" y="0"/>
          <a:ext cx="0" cy="0"/>
          <a:chOff x="0" y="0"/>
          <a:chExt cx="0" cy="0"/>
        </a:xfrm>
      </p:grpSpPr>
      <p:sp>
        <p:nvSpPr>
          <p:cNvPr id="270" name="Google Shape;270;p27"/>
          <p:cNvSpPr>
            <a:spLocks noGrp="1"/>
          </p:cNvSpPr>
          <p:nvPr>
            <p:ph type="pic" idx="2"/>
          </p:nvPr>
        </p:nvSpPr>
        <p:spPr>
          <a:xfrm>
            <a:off x="0" y="0"/>
            <a:ext cx="4787900" cy="6858000"/>
          </a:xfrm>
          <a:prstGeom prst="rect">
            <a:avLst/>
          </a:prstGeom>
          <a:noFill/>
          <a:ln>
            <a:noFill/>
          </a:ln>
        </p:spPr>
      </p:sp>
      <p:sp>
        <p:nvSpPr>
          <p:cNvPr id="271" name="Google Shape;271;p27"/>
          <p:cNvSpPr txBox="1">
            <a:spLocks noGrp="1"/>
          </p:cNvSpPr>
          <p:nvPr>
            <p:ph type="ctrTitle"/>
          </p:nvPr>
        </p:nvSpPr>
        <p:spPr>
          <a:xfrm>
            <a:off x="5626100" y="1109534"/>
            <a:ext cx="5959476" cy="1655762"/>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0070C0"/>
              </a:buClr>
              <a:buSzPts val="3600"/>
              <a:buFont typeface="K2D"/>
              <a:buNone/>
              <a:defRPr sz="3600" b="1">
                <a:solidFill>
                  <a:srgbClr val="0070C0"/>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2" name="Google Shape;272;p27"/>
          <p:cNvSpPr txBox="1">
            <a:spLocks noGrp="1"/>
          </p:cNvSpPr>
          <p:nvPr>
            <p:ph type="subTitle" idx="1"/>
          </p:nvPr>
        </p:nvSpPr>
        <p:spPr>
          <a:xfrm>
            <a:off x="5626098" y="2870070"/>
            <a:ext cx="5959480" cy="2502381"/>
          </a:xfrm>
          <a:prstGeom prst="rect">
            <a:avLst/>
          </a:prstGeom>
          <a:noFill/>
          <a:ln>
            <a:noFill/>
          </a:ln>
        </p:spPr>
        <p:txBody>
          <a:bodyPr spcFirstLastPara="1" wrap="square" lIns="91425" tIns="45700" rIns="91425" bIns="45700" anchor="t" anchorCtr="0">
            <a:noAutofit/>
          </a:bodyPr>
          <a:lstStyle>
            <a:lvl1pPr lvl="0" algn="just">
              <a:lnSpc>
                <a:spcPct val="100000"/>
              </a:lnSpc>
              <a:spcBef>
                <a:spcPts val="1000"/>
              </a:spcBef>
              <a:spcAft>
                <a:spcPts val="0"/>
              </a:spcAft>
              <a:buClr>
                <a:srgbClr val="595959"/>
              </a:buClr>
              <a:buSzPts val="2000"/>
              <a:buNone/>
              <a:defRPr sz="2000">
                <a:solidFill>
                  <a:srgbClr val="595959"/>
                </a:solidFill>
                <a:latin typeface="Readex Pro"/>
                <a:ea typeface="Readex Pro"/>
                <a:cs typeface="Readex Pro"/>
                <a:sym typeface="Readex Pr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73" name="Google Shape;273;p27"/>
          <p:cNvSpPr/>
          <p:nvPr/>
        </p:nvSpPr>
        <p:spPr>
          <a:xfrm>
            <a:off x="4787899" y="0"/>
            <a:ext cx="116779" cy="6858000"/>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pic>
        <p:nvPicPr>
          <p:cNvPr id="274" name="Google Shape;274;p27"/>
          <p:cNvPicPr preferRelativeResize="0"/>
          <p:nvPr/>
        </p:nvPicPr>
        <p:blipFill rotWithShape="1">
          <a:blip r:embed="rId2">
            <a:alphaModFix/>
          </a:blip>
          <a:srcRect/>
          <a:stretch/>
        </p:blipFill>
        <p:spPr>
          <a:xfrm>
            <a:off x="4785106" y="241300"/>
            <a:ext cx="292100" cy="292100"/>
          </a:xfrm>
          <a:prstGeom prst="rect">
            <a:avLst/>
          </a:prstGeom>
          <a:noFill/>
          <a:ln>
            <a:noFill/>
          </a:ln>
        </p:spPr>
      </p:pic>
      <p:pic>
        <p:nvPicPr>
          <p:cNvPr id="275" name="Google Shape;275;p27"/>
          <p:cNvPicPr preferRelativeResize="0"/>
          <p:nvPr/>
        </p:nvPicPr>
        <p:blipFill rotWithShape="1">
          <a:blip r:embed="rId3">
            <a:alphaModFix/>
          </a:blip>
          <a:srcRect/>
          <a:stretch/>
        </p:blipFill>
        <p:spPr>
          <a:xfrm>
            <a:off x="11987783" y="93587"/>
            <a:ext cx="107165" cy="107007"/>
          </a:xfrm>
          <a:prstGeom prst="rect">
            <a:avLst/>
          </a:prstGeom>
          <a:noFill/>
          <a:ln>
            <a:noFill/>
          </a:ln>
        </p:spPr>
      </p:pic>
      <p:sp>
        <p:nvSpPr>
          <p:cNvPr id="276" name="Google Shape;276;p27"/>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277" name="Google Shape;277;p27"/>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278" name="Google Shape;278;p27"/>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279" name="Google Shape;279;p27"/>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280" name="Google Shape;280;p27"/>
          <p:cNvGrpSpPr/>
          <p:nvPr/>
        </p:nvGrpSpPr>
        <p:grpSpPr>
          <a:xfrm>
            <a:off x="817685" y="6410864"/>
            <a:ext cx="2760487" cy="403790"/>
            <a:chOff x="741485" y="6410864"/>
            <a:chExt cx="2760487" cy="403790"/>
          </a:xfrm>
        </p:grpSpPr>
        <p:sp>
          <p:nvSpPr>
            <p:cNvPr id="281" name="Google Shape;281;p27"/>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282" name="Google Shape;282;p27"/>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283" name="Google Shape;283;p27"/>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284" name="Google Shape;284;p27"/>
          <p:cNvPicPr preferRelativeResize="0"/>
          <p:nvPr/>
        </p:nvPicPr>
        <p:blipFill rotWithShape="1">
          <a:blip r:embed="rId4">
            <a:alphaModFix/>
          </a:blip>
          <a:srcRect/>
          <a:stretch/>
        </p:blipFill>
        <p:spPr>
          <a:xfrm>
            <a:off x="2583391" y="6481985"/>
            <a:ext cx="9339545" cy="118261"/>
          </a:xfrm>
          <a:prstGeom prst="rect">
            <a:avLst/>
          </a:prstGeom>
          <a:noFill/>
          <a:ln>
            <a:noFill/>
          </a:ln>
        </p:spPr>
      </p:pic>
      <p:sp>
        <p:nvSpPr>
          <p:cNvPr id="285" name="Google Shape;285;p27"/>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6" name="Google Shape;286;p27"/>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1"/>
                                        </p:tgtEl>
                                        <p:attrNameLst>
                                          <p:attrName>style.visibility</p:attrName>
                                        </p:attrNameLst>
                                      </p:cBhvr>
                                      <p:to>
                                        <p:strVal val="visible"/>
                                      </p:to>
                                    </p:set>
                                    <p:animEffect transition="in" filter="fade">
                                      <p:cBhvr>
                                        <p:cTn id="7" dur="500"/>
                                        <p:tgtEl>
                                          <p:spTgt spid="27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72">
                                            <p:txEl>
                                              <p:pRg st="0" end="0"/>
                                            </p:txEl>
                                          </p:spTgt>
                                        </p:tgtEl>
                                        <p:attrNameLst>
                                          <p:attrName>style.visibility</p:attrName>
                                        </p:attrNameLst>
                                      </p:cBhvr>
                                      <p:to>
                                        <p:strVal val="visible"/>
                                      </p:to>
                                    </p:set>
                                    <p:animEffect transition="in" filter="fade">
                                      <p:cBhvr>
                                        <p:cTn id="11" dur="500"/>
                                        <p:tgtEl>
                                          <p:spTgt spid="272">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72">
                                            <p:txEl>
                                              <p:pRg st="1" end="1"/>
                                            </p:txEl>
                                          </p:spTgt>
                                        </p:tgtEl>
                                        <p:attrNameLst>
                                          <p:attrName>style.visibility</p:attrName>
                                        </p:attrNameLst>
                                      </p:cBhvr>
                                      <p:to>
                                        <p:strVal val="visible"/>
                                      </p:to>
                                    </p:set>
                                    <p:animEffect transition="in" filter="fade">
                                      <p:cBhvr>
                                        <p:cTn id="15" dur="500"/>
                                        <p:tgtEl>
                                          <p:spTgt spid="272">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72">
                                            <p:txEl>
                                              <p:pRg st="2" end="2"/>
                                            </p:txEl>
                                          </p:spTgt>
                                        </p:tgtEl>
                                        <p:attrNameLst>
                                          <p:attrName>style.visibility</p:attrName>
                                        </p:attrNameLst>
                                      </p:cBhvr>
                                      <p:to>
                                        <p:strVal val="visible"/>
                                      </p:to>
                                    </p:set>
                                    <p:animEffect transition="in" filter="fade">
                                      <p:cBhvr>
                                        <p:cTn id="19" dur="500"/>
                                        <p:tgtEl>
                                          <p:spTgt spid="272">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72">
                                            <p:txEl>
                                              <p:pRg st="3" end="3"/>
                                            </p:txEl>
                                          </p:spTgt>
                                        </p:tgtEl>
                                        <p:attrNameLst>
                                          <p:attrName>style.visibility</p:attrName>
                                        </p:attrNameLst>
                                      </p:cBhvr>
                                      <p:to>
                                        <p:strVal val="visible"/>
                                      </p:to>
                                    </p:set>
                                    <p:animEffect transition="in" filter="fade">
                                      <p:cBhvr>
                                        <p:cTn id="23" dur="500"/>
                                        <p:tgtEl>
                                          <p:spTgt spid="272">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72">
                                            <p:txEl>
                                              <p:pRg st="4" end="4"/>
                                            </p:txEl>
                                          </p:spTgt>
                                        </p:tgtEl>
                                        <p:attrNameLst>
                                          <p:attrName>style.visibility</p:attrName>
                                        </p:attrNameLst>
                                      </p:cBhvr>
                                      <p:to>
                                        <p:strVal val="visible"/>
                                      </p:to>
                                    </p:set>
                                    <p:animEffect transition="in" filter="fade">
                                      <p:cBhvr>
                                        <p:cTn id="27" dur="500"/>
                                        <p:tgtEl>
                                          <p:spTgt spid="272">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72">
                                            <p:txEl>
                                              <p:pRg st="5" end="5"/>
                                            </p:txEl>
                                          </p:spTgt>
                                        </p:tgtEl>
                                        <p:attrNameLst>
                                          <p:attrName>style.visibility</p:attrName>
                                        </p:attrNameLst>
                                      </p:cBhvr>
                                      <p:to>
                                        <p:strVal val="visible"/>
                                      </p:to>
                                    </p:set>
                                    <p:animEffect transition="in" filter="fade">
                                      <p:cBhvr>
                                        <p:cTn id="31" dur="500"/>
                                        <p:tgtEl>
                                          <p:spTgt spid="272">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72">
                                            <p:txEl>
                                              <p:pRg st="6" end="6"/>
                                            </p:txEl>
                                          </p:spTgt>
                                        </p:tgtEl>
                                        <p:attrNameLst>
                                          <p:attrName>style.visibility</p:attrName>
                                        </p:attrNameLst>
                                      </p:cBhvr>
                                      <p:to>
                                        <p:strVal val="visible"/>
                                      </p:to>
                                    </p:set>
                                    <p:animEffect transition="in" filter="fade">
                                      <p:cBhvr>
                                        <p:cTn id="35" dur="500"/>
                                        <p:tgtEl>
                                          <p:spTgt spid="272">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72">
                                            <p:txEl>
                                              <p:pRg st="7" end="7"/>
                                            </p:txEl>
                                          </p:spTgt>
                                        </p:tgtEl>
                                        <p:attrNameLst>
                                          <p:attrName>style.visibility</p:attrName>
                                        </p:attrNameLst>
                                      </p:cBhvr>
                                      <p:to>
                                        <p:strVal val="visible"/>
                                      </p:to>
                                    </p:set>
                                    <p:animEffect transition="in" filter="fade">
                                      <p:cBhvr>
                                        <p:cTn id="39" dur="500"/>
                                        <p:tgtEl>
                                          <p:spTgt spid="272">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72">
                                            <p:txEl>
                                              <p:pRg st="8" end="8"/>
                                            </p:txEl>
                                          </p:spTgt>
                                        </p:tgtEl>
                                        <p:attrNameLst>
                                          <p:attrName>style.visibility</p:attrName>
                                        </p:attrNameLst>
                                      </p:cBhvr>
                                      <p:to>
                                        <p:strVal val="visible"/>
                                      </p:to>
                                    </p:set>
                                    <p:animEffect transition="in" filter="fade">
                                      <p:cBhvr>
                                        <p:cTn id="43" dur="500"/>
                                        <p:tgtEl>
                                          <p:spTgt spid="27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ue Left">
  <p:cSld name="Blue Left">
    <p:spTree>
      <p:nvGrpSpPr>
        <p:cNvPr id="1" name="Shape 287"/>
        <p:cNvGrpSpPr/>
        <p:nvPr/>
      </p:nvGrpSpPr>
      <p:grpSpPr>
        <a:xfrm>
          <a:off x="0" y="0"/>
          <a:ext cx="0" cy="0"/>
          <a:chOff x="0" y="0"/>
          <a:chExt cx="0" cy="0"/>
        </a:xfrm>
      </p:grpSpPr>
      <p:grpSp>
        <p:nvGrpSpPr>
          <p:cNvPr id="288" name="Google Shape;288;p28"/>
          <p:cNvGrpSpPr/>
          <p:nvPr/>
        </p:nvGrpSpPr>
        <p:grpSpPr>
          <a:xfrm>
            <a:off x="170156" y="134614"/>
            <a:ext cx="3918888" cy="6192390"/>
            <a:chOff x="125766" y="134614"/>
            <a:chExt cx="3918888" cy="6192390"/>
          </a:xfrm>
        </p:grpSpPr>
        <p:sp>
          <p:nvSpPr>
            <p:cNvPr id="289" name="Google Shape;289;p28"/>
            <p:cNvSpPr/>
            <p:nvPr/>
          </p:nvSpPr>
          <p:spPr>
            <a:xfrm>
              <a:off x="125766" y="134614"/>
              <a:ext cx="3918888" cy="6192390"/>
            </a:xfrm>
            <a:prstGeom prst="rect">
              <a:avLst/>
            </a:prstGeom>
            <a:solidFill>
              <a:srgbClr val="1F5C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290" name="Google Shape;290;p28"/>
            <p:cNvSpPr/>
            <p:nvPr/>
          </p:nvSpPr>
          <p:spPr>
            <a:xfrm>
              <a:off x="125766" y="134614"/>
              <a:ext cx="3918888" cy="54884"/>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grpSp>
      <p:sp>
        <p:nvSpPr>
          <p:cNvPr id="291" name="Google Shape;291;p28"/>
          <p:cNvSpPr txBox="1">
            <a:spLocks noGrp="1"/>
          </p:cNvSpPr>
          <p:nvPr>
            <p:ph type="subTitle" idx="1"/>
          </p:nvPr>
        </p:nvSpPr>
        <p:spPr>
          <a:xfrm>
            <a:off x="423332" y="2190750"/>
            <a:ext cx="3335867" cy="3761528"/>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lt1"/>
              </a:buClr>
              <a:buSzPts val="1600"/>
              <a:buNone/>
              <a:defRPr sz="1600" b="0" i="0">
                <a:solidFill>
                  <a:schemeClr val="lt1"/>
                </a:solidFill>
                <a:latin typeface="Readex Pro"/>
                <a:ea typeface="Readex Pro"/>
                <a:cs typeface="Readex Pro"/>
                <a:sym typeface="Readex Pr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92" name="Google Shape;292;p28"/>
          <p:cNvSpPr txBox="1">
            <a:spLocks noGrp="1"/>
          </p:cNvSpPr>
          <p:nvPr>
            <p:ph type="ctrTitle"/>
          </p:nvPr>
        </p:nvSpPr>
        <p:spPr>
          <a:xfrm>
            <a:off x="423333" y="481807"/>
            <a:ext cx="3335866" cy="1570038"/>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2800"/>
              <a:buFont typeface="K2D"/>
              <a:buNone/>
              <a:defRPr sz="2800" b="1">
                <a:solidFill>
                  <a:schemeClr val="lt1"/>
                </a:solidFill>
                <a:latin typeface="K2D"/>
                <a:ea typeface="K2D"/>
                <a:cs typeface="K2D"/>
                <a:sym typeface="K2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3" name="Google Shape;293;p28"/>
          <p:cNvSpPr txBox="1">
            <a:spLocks noGrp="1"/>
          </p:cNvSpPr>
          <p:nvPr>
            <p:ph type="body" idx="2"/>
          </p:nvPr>
        </p:nvSpPr>
        <p:spPr>
          <a:xfrm>
            <a:off x="4210050" y="1233577"/>
            <a:ext cx="7685088" cy="488255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b="0" i="0">
                <a:latin typeface="Readex Pro"/>
                <a:ea typeface="Readex Pro"/>
                <a:cs typeface="Readex Pro"/>
                <a:sym typeface="Readex Pro"/>
              </a:defRPr>
            </a:lvl1pPr>
            <a:lvl2pPr marL="914400" lvl="1" indent="-228600" algn="l">
              <a:lnSpc>
                <a:spcPct val="90000"/>
              </a:lnSpc>
              <a:spcBef>
                <a:spcPts val="500"/>
              </a:spcBef>
              <a:spcAft>
                <a:spcPts val="0"/>
              </a:spcAft>
              <a:buClr>
                <a:schemeClr val="dk1"/>
              </a:buClr>
              <a:buSzPts val="2000"/>
              <a:buNone/>
              <a:defRPr sz="2000" b="0" i="0">
                <a:latin typeface="Readex Pro"/>
                <a:ea typeface="Readex Pro"/>
                <a:cs typeface="Readex Pro"/>
                <a:sym typeface="Readex Pro"/>
              </a:defRPr>
            </a:lvl2pPr>
            <a:lvl3pPr marL="1371600" lvl="2" indent="-228600" algn="l">
              <a:lnSpc>
                <a:spcPct val="90000"/>
              </a:lnSpc>
              <a:spcBef>
                <a:spcPts val="500"/>
              </a:spcBef>
              <a:spcAft>
                <a:spcPts val="0"/>
              </a:spcAft>
              <a:buClr>
                <a:schemeClr val="dk1"/>
              </a:buClr>
              <a:buSzPts val="1800"/>
              <a:buNone/>
              <a:defRPr sz="1800" b="0" i="0">
                <a:latin typeface="Readex Pro"/>
                <a:ea typeface="Readex Pro"/>
                <a:cs typeface="Readex Pro"/>
                <a:sym typeface="Readex Pro"/>
              </a:defRPr>
            </a:lvl3pPr>
            <a:lvl4pPr marL="1828800" lvl="3" indent="-228600" algn="l">
              <a:lnSpc>
                <a:spcPct val="90000"/>
              </a:lnSpc>
              <a:spcBef>
                <a:spcPts val="500"/>
              </a:spcBef>
              <a:spcAft>
                <a:spcPts val="0"/>
              </a:spcAft>
              <a:buClr>
                <a:schemeClr val="dk1"/>
              </a:buClr>
              <a:buSzPts val="1600"/>
              <a:buNone/>
              <a:defRPr sz="1600" b="0" i="0">
                <a:latin typeface="Readex Pro"/>
                <a:ea typeface="Readex Pro"/>
                <a:cs typeface="Readex Pro"/>
                <a:sym typeface="Readex Pro"/>
              </a:defRPr>
            </a:lvl4pPr>
            <a:lvl5pPr marL="2286000" lvl="4" indent="-228600" algn="l">
              <a:lnSpc>
                <a:spcPct val="90000"/>
              </a:lnSpc>
              <a:spcBef>
                <a:spcPts val="500"/>
              </a:spcBef>
              <a:spcAft>
                <a:spcPts val="0"/>
              </a:spcAft>
              <a:buClr>
                <a:schemeClr val="dk1"/>
              </a:buClr>
              <a:buSzPts val="1600"/>
              <a:buNone/>
              <a:defRPr sz="1600" b="0" i="0">
                <a:latin typeface="Readex Pro"/>
                <a:ea typeface="Readex Pro"/>
                <a:cs typeface="Readex Pro"/>
                <a:sym typeface="Readex Pr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94" name="Google Shape;294;p28"/>
          <p:cNvPicPr preferRelativeResize="0"/>
          <p:nvPr/>
        </p:nvPicPr>
        <p:blipFill rotWithShape="1">
          <a:blip r:embed="rId2">
            <a:alphaModFix/>
          </a:blip>
          <a:srcRect/>
          <a:stretch/>
        </p:blipFill>
        <p:spPr>
          <a:xfrm>
            <a:off x="3857565" y="285479"/>
            <a:ext cx="457200" cy="457200"/>
          </a:xfrm>
          <a:prstGeom prst="rect">
            <a:avLst/>
          </a:prstGeom>
          <a:noFill/>
          <a:ln>
            <a:noFill/>
          </a:ln>
        </p:spPr>
      </p:pic>
      <p:pic>
        <p:nvPicPr>
          <p:cNvPr id="295" name="Google Shape;295;p28"/>
          <p:cNvPicPr preferRelativeResize="0"/>
          <p:nvPr/>
        </p:nvPicPr>
        <p:blipFill rotWithShape="1">
          <a:blip r:embed="rId3">
            <a:alphaModFix/>
          </a:blip>
          <a:srcRect/>
          <a:stretch/>
        </p:blipFill>
        <p:spPr>
          <a:xfrm>
            <a:off x="11987783" y="93587"/>
            <a:ext cx="107165" cy="107007"/>
          </a:xfrm>
          <a:prstGeom prst="rect">
            <a:avLst/>
          </a:prstGeom>
          <a:noFill/>
          <a:ln>
            <a:noFill/>
          </a:ln>
        </p:spPr>
      </p:pic>
      <p:sp>
        <p:nvSpPr>
          <p:cNvPr id="296" name="Google Shape;296;p28"/>
          <p:cNvSpPr txBox="1"/>
          <p:nvPr/>
        </p:nvSpPr>
        <p:spPr>
          <a:xfrm>
            <a:off x="159150" y="645489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200">
                <a:solidFill>
                  <a:schemeClr val="lt1"/>
                </a:solidFill>
                <a:latin typeface="K2D"/>
                <a:ea typeface="K2D"/>
                <a:cs typeface="K2D"/>
                <a:sym typeface="K2D"/>
              </a:rPr>
              <a:t>‹#›</a:t>
            </a:fld>
            <a:endParaRPr sz="1200">
              <a:solidFill>
                <a:schemeClr val="lt1"/>
              </a:solidFill>
              <a:latin typeface="K2D"/>
              <a:ea typeface="K2D"/>
              <a:cs typeface="K2D"/>
              <a:sym typeface="K2D"/>
            </a:endParaRPr>
          </a:p>
        </p:txBody>
      </p:sp>
      <p:sp>
        <p:nvSpPr>
          <p:cNvPr id="297" name="Google Shape;297;p28"/>
          <p:cNvSpPr/>
          <p:nvPr/>
        </p:nvSpPr>
        <p:spPr>
          <a:xfrm>
            <a:off x="159150" y="6474525"/>
            <a:ext cx="653867" cy="298450"/>
          </a:xfrm>
          <a:prstGeom prst="rect">
            <a:avLst/>
          </a:prstGeom>
          <a:solidFill>
            <a:srgbClr val="1F5C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a:solidFill>
                  <a:schemeClr val="lt1"/>
                </a:solidFill>
                <a:latin typeface="K2D"/>
                <a:ea typeface="K2D"/>
                <a:cs typeface="K2D"/>
                <a:sym typeface="K2D"/>
              </a:rPr>
              <a:t>CTU</a:t>
            </a:r>
            <a:endParaRPr/>
          </a:p>
        </p:txBody>
      </p:sp>
      <p:sp>
        <p:nvSpPr>
          <p:cNvPr id="298" name="Google Shape;298;p28"/>
          <p:cNvSpPr/>
          <p:nvPr/>
        </p:nvSpPr>
        <p:spPr>
          <a:xfrm>
            <a:off x="11568430" y="6548263"/>
            <a:ext cx="340536" cy="170378"/>
          </a:xfrm>
          <a:prstGeom prst="rect">
            <a:avLst/>
          </a:prstGeom>
          <a:solidFill>
            <a:srgbClr val="00AFE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a:solidFill>
                <a:schemeClr val="lt1"/>
              </a:solidFill>
              <a:latin typeface="K2D"/>
              <a:ea typeface="K2D"/>
              <a:cs typeface="K2D"/>
              <a:sym typeface="K2D"/>
            </a:endParaRPr>
          </a:p>
        </p:txBody>
      </p:sp>
      <p:sp>
        <p:nvSpPr>
          <p:cNvPr id="299" name="Google Shape;299;p28"/>
          <p:cNvSpPr txBox="1"/>
          <p:nvPr/>
        </p:nvSpPr>
        <p:spPr>
          <a:xfrm>
            <a:off x="11512613" y="6447278"/>
            <a:ext cx="465556"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a:solidFill>
                  <a:schemeClr val="lt1"/>
                </a:solidFill>
                <a:latin typeface="K2D"/>
                <a:ea typeface="K2D"/>
                <a:cs typeface="K2D"/>
                <a:sym typeface="K2D"/>
              </a:rPr>
              <a:t>‹#›</a:t>
            </a:fld>
            <a:endParaRPr sz="1050">
              <a:solidFill>
                <a:schemeClr val="lt1"/>
              </a:solidFill>
              <a:latin typeface="K2D"/>
              <a:ea typeface="K2D"/>
              <a:cs typeface="K2D"/>
              <a:sym typeface="K2D"/>
            </a:endParaRPr>
          </a:p>
        </p:txBody>
      </p:sp>
      <p:grpSp>
        <p:nvGrpSpPr>
          <p:cNvPr id="300" name="Google Shape;300;p28"/>
          <p:cNvGrpSpPr/>
          <p:nvPr/>
        </p:nvGrpSpPr>
        <p:grpSpPr>
          <a:xfrm>
            <a:off x="817685" y="6410864"/>
            <a:ext cx="2760487" cy="403790"/>
            <a:chOff x="741485" y="6410864"/>
            <a:chExt cx="2760487" cy="403790"/>
          </a:xfrm>
        </p:grpSpPr>
        <p:sp>
          <p:nvSpPr>
            <p:cNvPr id="301" name="Google Shape;301;p28"/>
            <p:cNvSpPr txBox="1"/>
            <p:nvPr/>
          </p:nvSpPr>
          <p:spPr>
            <a:xfrm>
              <a:off x="741485" y="6599210"/>
              <a:ext cx="192225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AFEF"/>
                </a:buClr>
                <a:buSzPts val="800"/>
                <a:buFont typeface="Readex Pro"/>
                <a:buNone/>
              </a:pPr>
              <a:r>
                <a:rPr lang="en-US" sz="800" b="0" i="0" u="none" strike="noStrike" cap="none">
                  <a:solidFill>
                    <a:srgbClr val="00AFEF"/>
                  </a:solidFill>
                  <a:latin typeface="Readex Pro"/>
                  <a:ea typeface="Readex Pro"/>
                  <a:cs typeface="Readex Pro"/>
                  <a:sym typeface="Readex Pro"/>
                </a:rPr>
                <a:t>Cộng đồng – Toàn diện – Ưu việt</a:t>
              </a:r>
              <a:endParaRPr sz="800" b="0" i="0" u="none" strike="noStrike" cap="none">
                <a:solidFill>
                  <a:srgbClr val="00AFEF"/>
                </a:solidFill>
                <a:latin typeface="Readex Pro"/>
                <a:ea typeface="Readex Pro"/>
                <a:cs typeface="Readex Pro"/>
                <a:sym typeface="Readex Pro"/>
              </a:endParaRPr>
            </a:p>
          </p:txBody>
        </p:sp>
        <p:sp>
          <p:nvSpPr>
            <p:cNvPr id="302" name="Google Shape;302;p28"/>
            <p:cNvSpPr txBox="1"/>
            <p:nvPr/>
          </p:nvSpPr>
          <p:spPr>
            <a:xfrm>
              <a:off x="741485" y="6410864"/>
              <a:ext cx="2760487"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rgbClr val="1F5CA9"/>
                  </a:solidFill>
                  <a:latin typeface="K2D"/>
                  <a:ea typeface="K2D"/>
                  <a:cs typeface="K2D"/>
                  <a:sym typeface="K2D"/>
                </a:rPr>
                <a:t>ĐẠI HỌC CẦN THƠ</a:t>
              </a:r>
              <a:endParaRPr sz="1400" b="1">
                <a:solidFill>
                  <a:srgbClr val="1F5CA9"/>
                </a:solidFill>
                <a:latin typeface="K2D"/>
                <a:ea typeface="K2D"/>
                <a:cs typeface="K2D"/>
                <a:sym typeface="K2D"/>
              </a:endParaRPr>
            </a:p>
          </p:txBody>
        </p:sp>
      </p:grpSp>
      <p:sp>
        <p:nvSpPr>
          <p:cNvPr id="303" name="Google Shape;303;p28"/>
          <p:cNvSpPr txBox="1"/>
          <p:nvPr/>
        </p:nvSpPr>
        <p:spPr>
          <a:xfrm>
            <a:off x="10032442" y="6467840"/>
            <a:ext cx="1502334"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a:solidFill>
                  <a:srgbClr val="00AFEF"/>
                </a:solidFill>
                <a:latin typeface="K2D"/>
                <a:ea typeface="K2D"/>
                <a:cs typeface="K2D"/>
                <a:sym typeface="K2D"/>
              </a:rPr>
              <a:t>www.ctu.edu.vn</a:t>
            </a:r>
            <a:endParaRPr/>
          </a:p>
        </p:txBody>
      </p:sp>
      <p:pic>
        <p:nvPicPr>
          <p:cNvPr id="304" name="Google Shape;304;p28"/>
          <p:cNvPicPr preferRelativeResize="0"/>
          <p:nvPr/>
        </p:nvPicPr>
        <p:blipFill rotWithShape="1">
          <a:blip r:embed="rId4">
            <a:alphaModFix/>
          </a:blip>
          <a:srcRect/>
          <a:stretch/>
        </p:blipFill>
        <p:spPr>
          <a:xfrm>
            <a:off x="2583391" y="6481985"/>
            <a:ext cx="9339545" cy="118261"/>
          </a:xfrm>
          <a:prstGeom prst="rect">
            <a:avLst/>
          </a:prstGeom>
          <a:noFill/>
          <a:ln>
            <a:noFill/>
          </a:ln>
        </p:spPr>
      </p:pic>
      <p:sp>
        <p:nvSpPr>
          <p:cNvPr id="305" name="Google Shape;305;p28"/>
          <p:cNvSpPr txBox="1">
            <a:spLocks noGrp="1"/>
          </p:cNvSpPr>
          <p:nvPr>
            <p:ph type="dt" idx="10"/>
          </p:nvPr>
        </p:nvSpPr>
        <p:spPr>
          <a:xfrm>
            <a:off x="1218484" y="6548263"/>
            <a:ext cx="2381966"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6" name="Google Shape;306;p28"/>
          <p:cNvSpPr txBox="1">
            <a:spLocks noGrp="1"/>
          </p:cNvSpPr>
          <p:nvPr>
            <p:ph type="ftr" idx="11"/>
          </p:nvPr>
        </p:nvSpPr>
        <p:spPr>
          <a:xfrm>
            <a:off x="4038600" y="6548263"/>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1">
                <a:latin typeface="K2D"/>
                <a:ea typeface="K2D"/>
                <a:cs typeface="K2D"/>
                <a:sym typeface="K2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K2D"/>
              <a:buNone/>
              <a:defRPr sz="4400" b="0" i="0" u="none" strike="noStrike" cap="none">
                <a:solidFill>
                  <a:schemeClr val="dk1"/>
                </a:solidFill>
                <a:latin typeface="K2D"/>
                <a:ea typeface="K2D"/>
                <a:cs typeface="K2D"/>
                <a:sym typeface="K2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Readex Pro"/>
                <a:ea typeface="Readex Pro"/>
                <a:cs typeface="Readex Pro"/>
                <a:sym typeface="Readex Pro"/>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Readex Pro"/>
                <a:ea typeface="Readex Pro"/>
                <a:cs typeface="Readex Pro"/>
                <a:sym typeface="Readex Pro"/>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Readex Pro"/>
                <a:ea typeface="Readex Pro"/>
                <a:cs typeface="Readex Pro"/>
                <a:sym typeface="Readex Pro"/>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Readex Pro"/>
                <a:ea typeface="Readex Pro"/>
                <a:cs typeface="Readex Pro"/>
                <a:sym typeface="Readex Pro"/>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Readex Pro"/>
                <a:ea typeface="Readex Pro"/>
                <a:cs typeface="Readex Pro"/>
                <a:sym typeface="Readex Pr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K2D"/>
                <a:ea typeface="K2D"/>
                <a:cs typeface="K2D"/>
                <a:sym typeface="K2D"/>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K2D"/>
                <a:ea typeface="K2D"/>
                <a:cs typeface="K2D"/>
                <a:sym typeface="K2D"/>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K2D"/>
                <a:ea typeface="K2D"/>
                <a:cs typeface="K2D"/>
                <a:sym typeface="K2D"/>
              </a:defRPr>
            </a:lvl1pPr>
            <a:lvl2pPr marL="0" marR="0" lvl="1" indent="0" algn="r" rtl="0">
              <a:spcBef>
                <a:spcPts val="0"/>
              </a:spcBef>
              <a:buNone/>
              <a:defRPr sz="1200" b="0" i="0" u="none" strike="noStrike" cap="none">
                <a:solidFill>
                  <a:srgbClr val="888888"/>
                </a:solidFill>
                <a:latin typeface="K2D"/>
                <a:ea typeface="K2D"/>
                <a:cs typeface="K2D"/>
                <a:sym typeface="K2D"/>
              </a:defRPr>
            </a:lvl2pPr>
            <a:lvl3pPr marL="0" marR="0" lvl="2" indent="0" algn="r" rtl="0">
              <a:spcBef>
                <a:spcPts val="0"/>
              </a:spcBef>
              <a:buNone/>
              <a:defRPr sz="1200" b="0" i="0" u="none" strike="noStrike" cap="none">
                <a:solidFill>
                  <a:srgbClr val="888888"/>
                </a:solidFill>
                <a:latin typeface="K2D"/>
                <a:ea typeface="K2D"/>
                <a:cs typeface="K2D"/>
                <a:sym typeface="K2D"/>
              </a:defRPr>
            </a:lvl3pPr>
            <a:lvl4pPr marL="0" marR="0" lvl="3" indent="0" algn="r" rtl="0">
              <a:spcBef>
                <a:spcPts val="0"/>
              </a:spcBef>
              <a:buNone/>
              <a:defRPr sz="1200" b="0" i="0" u="none" strike="noStrike" cap="none">
                <a:solidFill>
                  <a:srgbClr val="888888"/>
                </a:solidFill>
                <a:latin typeface="K2D"/>
                <a:ea typeface="K2D"/>
                <a:cs typeface="K2D"/>
                <a:sym typeface="K2D"/>
              </a:defRPr>
            </a:lvl4pPr>
            <a:lvl5pPr marL="0" marR="0" lvl="4" indent="0" algn="r" rtl="0">
              <a:spcBef>
                <a:spcPts val="0"/>
              </a:spcBef>
              <a:buNone/>
              <a:defRPr sz="1200" b="0" i="0" u="none" strike="noStrike" cap="none">
                <a:solidFill>
                  <a:srgbClr val="888888"/>
                </a:solidFill>
                <a:latin typeface="K2D"/>
                <a:ea typeface="K2D"/>
                <a:cs typeface="K2D"/>
                <a:sym typeface="K2D"/>
              </a:defRPr>
            </a:lvl5pPr>
            <a:lvl6pPr marL="0" marR="0" lvl="5" indent="0" algn="r" rtl="0">
              <a:spcBef>
                <a:spcPts val="0"/>
              </a:spcBef>
              <a:buNone/>
              <a:defRPr sz="1200" b="0" i="0" u="none" strike="noStrike" cap="none">
                <a:solidFill>
                  <a:srgbClr val="888888"/>
                </a:solidFill>
                <a:latin typeface="K2D"/>
                <a:ea typeface="K2D"/>
                <a:cs typeface="K2D"/>
                <a:sym typeface="K2D"/>
              </a:defRPr>
            </a:lvl6pPr>
            <a:lvl7pPr marL="0" marR="0" lvl="6" indent="0" algn="r" rtl="0">
              <a:spcBef>
                <a:spcPts val="0"/>
              </a:spcBef>
              <a:buNone/>
              <a:defRPr sz="1200" b="0" i="0" u="none" strike="noStrike" cap="none">
                <a:solidFill>
                  <a:srgbClr val="888888"/>
                </a:solidFill>
                <a:latin typeface="K2D"/>
                <a:ea typeface="K2D"/>
                <a:cs typeface="K2D"/>
                <a:sym typeface="K2D"/>
              </a:defRPr>
            </a:lvl7pPr>
            <a:lvl8pPr marL="0" marR="0" lvl="7" indent="0" algn="r" rtl="0">
              <a:spcBef>
                <a:spcPts val="0"/>
              </a:spcBef>
              <a:buNone/>
              <a:defRPr sz="1200" b="0" i="0" u="none" strike="noStrike" cap="none">
                <a:solidFill>
                  <a:srgbClr val="888888"/>
                </a:solidFill>
                <a:latin typeface="K2D"/>
                <a:ea typeface="K2D"/>
                <a:cs typeface="K2D"/>
                <a:sym typeface="K2D"/>
              </a:defRPr>
            </a:lvl8pPr>
            <a:lvl9pPr marL="0" marR="0" lvl="8" indent="0" algn="r" rtl="0">
              <a:spcBef>
                <a:spcPts val="0"/>
              </a:spcBef>
              <a:buNone/>
              <a:defRPr sz="1200" b="0" i="0" u="none" strike="noStrike" cap="none">
                <a:solidFill>
                  <a:srgbClr val="888888"/>
                </a:solidFill>
                <a:latin typeface="K2D"/>
                <a:ea typeface="K2D"/>
                <a:cs typeface="K2D"/>
                <a:sym typeface="K2D"/>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 id="2147483679"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hyperlink" Target="https://pillow.readthedocs.io/en/stable/" TargetMode="External"/><Relationship Id="rId2" Type="http://schemas.openxmlformats.org/officeDocument/2006/relationships/hyperlink" Target="https://graphviz.gitlab.io/documentation/" TargetMode="External"/><Relationship Id="rId1" Type="http://schemas.openxmlformats.org/officeDocument/2006/relationships/slideLayout" Target="../slideLayouts/slideLayout3.xml"/><Relationship Id="rId5" Type="http://schemas.openxmlformats.org/officeDocument/2006/relationships/hyperlink" Target="https://viblo.asia/p/reserve-polish-notation-924lJrG8lPM" TargetMode="External"/><Relationship Id="rId4" Type="http://schemas.openxmlformats.org/officeDocument/2006/relationships/hyperlink" Target="https://docs.python.org/3/library/tkinter.html"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1"/>
          <p:cNvSpPr txBox="1">
            <a:spLocks noGrp="1"/>
          </p:cNvSpPr>
          <p:nvPr>
            <p:ph type="ctrTitle"/>
          </p:nvPr>
        </p:nvSpPr>
        <p:spPr>
          <a:xfrm>
            <a:off x="565063" y="1089061"/>
            <a:ext cx="11205713" cy="2106660"/>
          </a:xfrm>
          <a:prstGeom prst="rect">
            <a:avLst/>
          </a:prstGeom>
          <a:noFill/>
          <a:ln>
            <a:noFill/>
          </a:ln>
        </p:spPr>
        <p:txBody>
          <a:bodyPr spcFirstLastPara="1" wrap="square" lIns="91425" tIns="45700" rIns="91425" bIns="45700" anchor="b" anchorCtr="0">
            <a:normAutofit/>
          </a:bodyPr>
          <a:lstStyle/>
          <a:p>
            <a:pPr marL="0" lvl="0" indent="0" algn="ctr" rtl="0">
              <a:lnSpc>
                <a:spcPct val="100000"/>
              </a:lnSpc>
              <a:spcBef>
                <a:spcPts val="0"/>
              </a:spcBef>
              <a:spcAft>
                <a:spcPts val="0"/>
              </a:spcAft>
              <a:buClr>
                <a:schemeClr val="lt1"/>
              </a:buClr>
              <a:buSzPts val="4400"/>
              <a:buFont typeface="K2D"/>
              <a:buNone/>
            </a:pPr>
            <a:r>
              <a:rPr lang="en-US" sz="4400" dirty="0">
                <a:solidFill>
                  <a:srgbClr val="EEB500"/>
                </a:solidFill>
                <a:latin typeface="K2D" panose="020B0604020202020204" charset="-34"/>
                <a:ea typeface="Quattrocento Sans"/>
                <a:cs typeface="K2D" panose="020B0604020202020204" charset="-34"/>
                <a:sym typeface="Quattrocento Sans"/>
              </a:rPr>
              <a:t>BÁO CÁO ĐỒ </a:t>
            </a:r>
            <a:r>
              <a:rPr lang="en-US" sz="4400">
                <a:solidFill>
                  <a:srgbClr val="EEB500"/>
                </a:solidFill>
                <a:latin typeface="K2D" panose="020B0604020202020204" charset="-34"/>
                <a:ea typeface="Quattrocento Sans"/>
                <a:cs typeface="K2D" panose="020B0604020202020204" charset="-34"/>
                <a:sym typeface="Quattrocento Sans"/>
              </a:rPr>
              <a:t>ÁN TIN HỌC LÝ THUYẾT</a:t>
            </a:r>
            <a:br>
              <a:rPr lang="en-US" sz="4400" dirty="0">
                <a:solidFill>
                  <a:srgbClr val="EEB500"/>
                </a:solidFill>
                <a:latin typeface="K2D" panose="020B0604020202020204" charset="-34"/>
                <a:ea typeface="Quattrocento Sans"/>
                <a:cs typeface="K2D" panose="020B0604020202020204" charset="-34"/>
                <a:sym typeface="Quattrocento Sans"/>
              </a:rPr>
            </a:br>
            <a:endParaRPr dirty="0">
              <a:latin typeface="K2D" panose="020B0604020202020204" charset="-34"/>
              <a:cs typeface="K2D" panose="020B0604020202020204" charset="-34"/>
            </a:endParaRPr>
          </a:p>
        </p:txBody>
      </p:sp>
      <p:sp>
        <p:nvSpPr>
          <p:cNvPr id="555" name="Google Shape;555;p1"/>
          <p:cNvSpPr txBox="1">
            <a:spLocks noGrp="1"/>
          </p:cNvSpPr>
          <p:nvPr>
            <p:ph type="body" idx="2"/>
          </p:nvPr>
        </p:nvSpPr>
        <p:spPr>
          <a:xfrm>
            <a:off x="379332" y="4486897"/>
            <a:ext cx="3965840" cy="1036706"/>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lt1"/>
              </a:buClr>
              <a:buSzPts val="2000"/>
              <a:buNone/>
            </a:pPr>
            <a:r>
              <a:rPr lang="en-US" dirty="0" err="1">
                <a:latin typeface="Readex Pro" panose="020B0604020202020204" charset="-78"/>
                <a:cs typeface="Readex Pro" panose="020B0604020202020204" charset="-78"/>
              </a:rPr>
              <a:t>Giảng</a:t>
            </a:r>
            <a:r>
              <a:rPr lang="en-US" dirty="0">
                <a:latin typeface="Readex Pro" panose="020B0604020202020204" charset="-78"/>
                <a:cs typeface="Readex Pro" panose="020B0604020202020204" charset="-78"/>
              </a:rPr>
              <a:t> </a:t>
            </a:r>
            <a:r>
              <a:rPr lang="en-US" dirty="0" err="1">
                <a:latin typeface="Readex Pro" panose="020B0604020202020204" charset="-78"/>
                <a:cs typeface="Readex Pro" panose="020B0604020202020204" charset="-78"/>
              </a:rPr>
              <a:t>viên</a:t>
            </a:r>
            <a:r>
              <a:rPr lang="en-US" dirty="0">
                <a:latin typeface="Readex Pro" panose="020B0604020202020204" charset="-78"/>
                <a:cs typeface="Readex Pro" panose="020B0604020202020204" charset="-78"/>
              </a:rPr>
              <a:t> </a:t>
            </a:r>
            <a:r>
              <a:rPr lang="en-US" dirty="0" err="1">
                <a:latin typeface="Readex Pro" panose="020B0604020202020204" charset="-78"/>
                <a:cs typeface="Readex Pro" panose="020B0604020202020204" charset="-78"/>
              </a:rPr>
              <a:t>hướng</a:t>
            </a:r>
            <a:r>
              <a:rPr lang="en-US" dirty="0">
                <a:latin typeface="Readex Pro" panose="020B0604020202020204" charset="-78"/>
                <a:cs typeface="Readex Pro" panose="020B0604020202020204" charset="-78"/>
              </a:rPr>
              <a:t> </a:t>
            </a:r>
            <a:r>
              <a:rPr lang="en-US" dirty="0" err="1">
                <a:latin typeface="Readex Pro" panose="020B0604020202020204" charset="-78"/>
                <a:cs typeface="Readex Pro" panose="020B0604020202020204" charset="-78"/>
              </a:rPr>
              <a:t>dẫn</a:t>
            </a:r>
            <a:r>
              <a:rPr lang="en-US" dirty="0">
                <a:latin typeface="Readex Pro" panose="020B0604020202020204" charset="-78"/>
                <a:cs typeface="Readex Pro" panose="020B0604020202020204" charset="-78"/>
              </a:rPr>
              <a:t> :</a:t>
            </a:r>
            <a:endParaRPr dirty="0">
              <a:latin typeface="Readex Pro" panose="020B0604020202020204" charset="-78"/>
              <a:cs typeface="Readex Pro" panose="020B0604020202020204" charset="-78"/>
            </a:endParaRPr>
          </a:p>
          <a:p>
            <a:pPr marL="0" lvl="0" indent="0" algn="ctr" rtl="0">
              <a:lnSpc>
                <a:spcPct val="90000"/>
              </a:lnSpc>
              <a:spcBef>
                <a:spcPts val="0"/>
              </a:spcBef>
              <a:spcAft>
                <a:spcPts val="0"/>
              </a:spcAft>
              <a:buClr>
                <a:schemeClr val="lt1"/>
              </a:buClr>
              <a:buSzPts val="2000"/>
              <a:buNone/>
            </a:pPr>
            <a:endParaRPr dirty="0">
              <a:latin typeface="Readex Pro" panose="020B0604020202020204" charset="-78"/>
              <a:cs typeface="Readex Pro" panose="020B0604020202020204" charset="-78"/>
            </a:endParaRPr>
          </a:p>
          <a:p>
            <a:pPr marL="0" lvl="0" indent="0" algn="ctr" rtl="0">
              <a:lnSpc>
                <a:spcPct val="90000"/>
              </a:lnSpc>
              <a:spcBef>
                <a:spcPts val="0"/>
              </a:spcBef>
              <a:spcAft>
                <a:spcPts val="0"/>
              </a:spcAft>
              <a:buClr>
                <a:schemeClr val="lt1"/>
              </a:buClr>
              <a:buSzPts val="2000"/>
              <a:buNone/>
            </a:pPr>
            <a:r>
              <a:rPr lang="en-US" b="1">
                <a:solidFill>
                  <a:srgbClr val="FFFF00"/>
                </a:solidFill>
                <a:latin typeface="Readex Pro" panose="020B0604020202020204" charset="-78"/>
                <a:ea typeface="Arial"/>
                <a:cs typeface="Readex Pro" panose="020B0604020202020204" charset="-78"/>
                <a:sym typeface="Arial"/>
              </a:rPr>
              <a:t>ThS Phạm Xuân Hiền</a:t>
            </a:r>
            <a:endParaRPr b="1" dirty="0">
              <a:solidFill>
                <a:srgbClr val="FFFF00"/>
              </a:solidFill>
              <a:latin typeface="Readex Pro" panose="020B0604020202020204" charset="-78"/>
              <a:cs typeface="Readex Pro" panose="020B0604020202020204" charset="-78"/>
            </a:endParaRPr>
          </a:p>
        </p:txBody>
      </p:sp>
      <p:sp>
        <p:nvSpPr>
          <p:cNvPr id="556" name="Google Shape;556;p1"/>
          <p:cNvSpPr/>
          <p:nvPr/>
        </p:nvSpPr>
        <p:spPr>
          <a:xfrm>
            <a:off x="2034283" y="2555379"/>
            <a:ext cx="7972746" cy="1682511"/>
          </a:xfrm>
          <a:prstGeom prst="roundRect">
            <a:avLst>
              <a:gd name="adj" fmla="val 16667"/>
            </a:avLst>
          </a:prstGeom>
          <a:solidFill>
            <a:srgbClr val="3CA8CE"/>
          </a:solidFill>
          <a:ln w="25400" cap="flat" cmpd="sng">
            <a:solidFill>
              <a:srgbClr val="3CA8C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2800" b="1" i="0" u="none" strike="noStrike" cap="none" dirty="0" err="1">
                <a:solidFill>
                  <a:srgbClr val="FFFFFF"/>
                </a:solidFill>
                <a:latin typeface="K2D" panose="020B0604020202020204" charset="-34"/>
                <a:cs typeface="K2D" panose="020B0604020202020204" charset="-34"/>
                <a:sym typeface="Arial"/>
              </a:rPr>
              <a:t>Xây</a:t>
            </a:r>
            <a:r>
              <a:rPr lang="en-US" sz="2800" b="1" i="0" u="none" strike="noStrike" cap="none" dirty="0">
                <a:solidFill>
                  <a:srgbClr val="FFFFFF"/>
                </a:solidFill>
                <a:latin typeface="K2D" panose="020B0604020202020204" charset="-34"/>
                <a:cs typeface="K2D" panose="020B0604020202020204" charset="-34"/>
                <a:sym typeface="Arial"/>
              </a:rPr>
              <a:t> </a:t>
            </a:r>
            <a:r>
              <a:rPr lang="en-US" sz="2800" b="1" i="0" u="none" strike="noStrike" cap="none" dirty="0" err="1">
                <a:solidFill>
                  <a:srgbClr val="FFFFFF"/>
                </a:solidFill>
                <a:latin typeface="K2D" panose="020B0604020202020204" charset="-34"/>
                <a:cs typeface="K2D" panose="020B0604020202020204" charset="-34"/>
                <a:sym typeface="Arial"/>
              </a:rPr>
              <a:t>dựng</a:t>
            </a:r>
            <a:r>
              <a:rPr lang="en-US" sz="2800" b="1" i="0" u="none" strike="noStrike" cap="none" dirty="0">
                <a:solidFill>
                  <a:srgbClr val="FFFFFF"/>
                </a:solidFill>
                <a:latin typeface="K2D" panose="020B0604020202020204" charset="-34"/>
                <a:cs typeface="K2D" panose="020B0604020202020204" charset="-34"/>
                <a:sym typeface="Arial"/>
              </a:rPr>
              <a:t> NFA</a:t>
            </a:r>
            <a:r>
              <a:rPr lang="el-GR" sz="2800" b="1" i="0" u="none" strike="noStrike" cap="none" dirty="0">
                <a:solidFill>
                  <a:srgbClr val="FFFFFF"/>
                </a:solidFill>
                <a:latin typeface="K2D" panose="020B0604020202020204" charset="-34"/>
                <a:cs typeface="K2D" panose="020B0604020202020204" charset="-34"/>
                <a:sym typeface="Arial"/>
              </a:rPr>
              <a:t>ε </a:t>
            </a:r>
            <a:r>
              <a:rPr lang="en-US" sz="2800" b="1" i="0" u="none" strike="noStrike" cap="none" dirty="0" err="1">
                <a:solidFill>
                  <a:srgbClr val="FFFFFF"/>
                </a:solidFill>
                <a:latin typeface="K2D" panose="020B0604020202020204" charset="-34"/>
                <a:cs typeface="K2D" panose="020B0604020202020204" charset="-34"/>
                <a:sym typeface="Arial"/>
              </a:rPr>
              <a:t>và</a:t>
            </a:r>
            <a:r>
              <a:rPr lang="en-US" sz="2800" b="1" i="0" u="none" strike="noStrike" cap="none" dirty="0">
                <a:solidFill>
                  <a:srgbClr val="FFFFFF"/>
                </a:solidFill>
                <a:latin typeface="K2D" panose="020B0604020202020204" charset="-34"/>
                <a:cs typeface="K2D" panose="020B0604020202020204" charset="-34"/>
                <a:sym typeface="Arial"/>
              </a:rPr>
              <a:t> </a:t>
            </a:r>
            <a:r>
              <a:rPr lang="en-US" sz="2800" b="1" i="0" u="none" strike="noStrike" cap="none" dirty="0" err="1">
                <a:solidFill>
                  <a:srgbClr val="FFFFFF"/>
                </a:solidFill>
                <a:latin typeface="K2D" panose="020B0604020202020204" charset="-34"/>
                <a:cs typeface="K2D" panose="020B0604020202020204" charset="-34"/>
                <a:sym typeface="Arial"/>
              </a:rPr>
              <a:t>kiểm</a:t>
            </a:r>
            <a:r>
              <a:rPr lang="en-US" sz="2800" b="1" i="0" u="none" strike="noStrike" cap="none" dirty="0">
                <a:solidFill>
                  <a:srgbClr val="FFFFFF"/>
                </a:solidFill>
                <a:latin typeface="K2D" panose="020B0604020202020204" charset="-34"/>
                <a:cs typeface="K2D" panose="020B0604020202020204" charset="-34"/>
                <a:sym typeface="Arial"/>
              </a:rPr>
              <a:t> </a:t>
            </a:r>
            <a:r>
              <a:rPr lang="en-US" sz="2800" b="1" i="0" u="none" strike="noStrike" cap="none" dirty="0" err="1">
                <a:solidFill>
                  <a:srgbClr val="FFFFFF"/>
                </a:solidFill>
                <a:latin typeface="K2D" panose="020B0604020202020204" charset="-34"/>
                <a:cs typeface="K2D" panose="020B0604020202020204" charset="-34"/>
                <a:sym typeface="Arial"/>
              </a:rPr>
              <a:t>tra</a:t>
            </a:r>
            <a:r>
              <a:rPr lang="en-US" sz="2800" b="1" i="0" u="none" strike="noStrike" cap="none" dirty="0">
                <a:solidFill>
                  <a:srgbClr val="FFFFFF"/>
                </a:solidFill>
                <a:latin typeface="K2D" panose="020B0604020202020204" charset="-34"/>
                <a:cs typeface="K2D" panose="020B0604020202020204" charset="-34"/>
                <a:sym typeface="Arial"/>
              </a:rPr>
              <a:t> </a:t>
            </a:r>
            <a:r>
              <a:rPr lang="en-US" sz="2800" b="1" i="0" u="none" strike="noStrike" cap="none" dirty="0" err="1">
                <a:solidFill>
                  <a:srgbClr val="FFFFFF"/>
                </a:solidFill>
                <a:latin typeface="K2D" panose="020B0604020202020204" charset="-34"/>
                <a:cs typeface="K2D" panose="020B0604020202020204" charset="-34"/>
                <a:sym typeface="Arial"/>
              </a:rPr>
              <a:t>một</a:t>
            </a:r>
            <a:r>
              <a:rPr lang="en-US" sz="2800" b="1" i="0" u="none" strike="noStrike" cap="none" dirty="0">
                <a:solidFill>
                  <a:srgbClr val="FFFFFF"/>
                </a:solidFill>
                <a:latin typeface="K2D" panose="020B0604020202020204" charset="-34"/>
                <a:cs typeface="K2D" panose="020B0604020202020204" charset="-34"/>
                <a:sym typeface="Arial"/>
              </a:rPr>
              <a:t> </a:t>
            </a:r>
            <a:r>
              <a:rPr lang="en-US" sz="2800" b="1" i="0" u="none" strike="noStrike" cap="none" dirty="0" err="1">
                <a:solidFill>
                  <a:srgbClr val="FFFFFF"/>
                </a:solidFill>
                <a:latin typeface="K2D" panose="020B0604020202020204" charset="-34"/>
                <a:cs typeface="K2D" panose="020B0604020202020204" charset="-34"/>
                <a:sym typeface="Arial"/>
              </a:rPr>
              <a:t>chuỗi</a:t>
            </a:r>
            <a:r>
              <a:rPr lang="en-US" sz="2800" b="1" i="0" u="none" strike="noStrike" cap="none" dirty="0">
                <a:solidFill>
                  <a:srgbClr val="FFFFFF"/>
                </a:solidFill>
                <a:latin typeface="K2D" panose="020B0604020202020204" charset="-34"/>
                <a:cs typeface="K2D" panose="020B0604020202020204" charset="-34"/>
                <a:sym typeface="Arial"/>
              </a:rPr>
              <a:t> </a:t>
            </a:r>
            <a:r>
              <a:rPr lang="en-US" sz="2800" b="1" i="0" u="none" strike="noStrike" cap="none" dirty="0" err="1">
                <a:solidFill>
                  <a:srgbClr val="FFFFFF"/>
                </a:solidFill>
                <a:latin typeface="K2D" panose="020B0604020202020204" charset="-34"/>
                <a:cs typeface="K2D" panose="020B0604020202020204" charset="-34"/>
                <a:sym typeface="Arial"/>
              </a:rPr>
              <a:t>có</a:t>
            </a:r>
            <a:r>
              <a:rPr lang="en-US" sz="2800" b="1" i="0" u="none" strike="noStrike" cap="none" dirty="0">
                <a:solidFill>
                  <a:srgbClr val="FFFFFF"/>
                </a:solidFill>
                <a:latin typeface="K2D" panose="020B0604020202020204" charset="-34"/>
                <a:cs typeface="K2D" panose="020B0604020202020204" charset="-34"/>
                <a:sym typeface="Arial"/>
              </a:rPr>
              <a:t> </a:t>
            </a:r>
          </a:p>
          <a:p>
            <a:pPr marL="0" marR="0" lvl="0" indent="0" algn="ctr" rtl="0">
              <a:lnSpc>
                <a:spcPct val="100000"/>
              </a:lnSpc>
              <a:spcBef>
                <a:spcPts val="0"/>
              </a:spcBef>
              <a:spcAft>
                <a:spcPts val="0"/>
              </a:spcAft>
              <a:buNone/>
            </a:pPr>
            <a:r>
              <a:rPr lang="en-US" sz="2800" b="1" i="0" u="none" strike="noStrike" cap="none" dirty="0" err="1">
                <a:solidFill>
                  <a:srgbClr val="FFFFFF"/>
                </a:solidFill>
                <a:latin typeface="K2D" panose="020B0604020202020204" charset="-34"/>
                <a:cs typeface="K2D" panose="020B0604020202020204" charset="-34"/>
                <a:sym typeface="Arial"/>
              </a:rPr>
              <a:t>thuộc</a:t>
            </a:r>
            <a:r>
              <a:rPr lang="en-US" sz="2800" b="1" i="0" u="none" strike="noStrike" cap="none" dirty="0">
                <a:solidFill>
                  <a:srgbClr val="FFFFFF"/>
                </a:solidFill>
                <a:latin typeface="K2D" panose="020B0604020202020204" charset="-34"/>
                <a:cs typeface="K2D" panose="020B0604020202020204" charset="-34"/>
                <a:sym typeface="Arial"/>
              </a:rPr>
              <a:t> NFA</a:t>
            </a:r>
            <a:r>
              <a:rPr lang="el-GR" sz="2800" b="1" i="0" u="none" strike="noStrike" cap="none" dirty="0">
                <a:solidFill>
                  <a:srgbClr val="FFFFFF"/>
                </a:solidFill>
                <a:latin typeface="K2D" panose="020B0604020202020204" charset="-34"/>
                <a:cs typeface="K2D" panose="020B0604020202020204" charset="-34"/>
                <a:sym typeface="Arial"/>
              </a:rPr>
              <a:t>ε </a:t>
            </a:r>
            <a:r>
              <a:rPr lang="en-US" sz="2800" b="1" i="0" u="none" strike="noStrike" cap="none" dirty="0" err="1">
                <a:solidFill>
                  <a:srgbClr val="FFFFFF"/>
                </a:solidFill>
                <a:latin typeface="K2D" panose="020B0604020202020204" charset="-34"/>
                <a:cs typeface="K2D" panose="020B0604020202020204" charset="-34"/>
                <a:sym typeface="Arial"/>
              </a:rPr>
              <a:t>đã</a:t>
            </a:r>
            <a:r>
              <a:rPr lang="en-US" sz="2800" b="1" i="0" u="none" strike="noStrike" cap="none" dirty="0">
                <a:solidFill>
                  <a:srgbClr val="FFFFFF"/>
                </a:solidFill>
                <a:latin typeface="K2D" panose="020B0604020202020204" charset="-34"/>
                <a:cs typeface="K2D" panose="020B0604020202020204" charset="-34"/>
                <a:sym typeface="Arial"/>
              </a:rPr>
              <a:t> </a:t>
            </a:r>
            <a:r>
              <a:rPr lang="en-US" sz="2800" b="1" i="0" u="none" strike="noStrike" cap="none" dirty="0" err="1">
                <a:solidFill>
                  <a:srgbClr val="FFFFFF"/>
                </a:solidFill>
                <a:latin typeface="K2D" panose="020B0604020202020204" charset="-34"/>
                <a:cs typeface="K2D" panose="020B0604020202020204" charset="-34"/>
                <a:sym typeface="Arial"/>
              </a:rPr>
              <a:t>cho</a:t>
            </a:r>
            <a:r>
              <a:rPr lang="en-US" sz="2800" b="1" i="0" u="none" strike="noStrike" cap="none" dirty="0">
                <a:solidFill>
                  <a:srgbClr val="FFFFFF"/>
                </a:solidFill>
                <a:latin typeface="K2D" panose="020B0604020202020204" charset="-34"/>
                <a:cs typeface="K2D" panose="020B0604020202020204" charset="-34"/>
                <a:sym typeface="Arial"/>
              </a:rPr>
              <a:t> </a:t>
            </a:r>
            <a:r>
              <a:rPr lang="en-US" sz="2800" b="1" i="0" u="none" strike="noStrike" cap="none" dirty="0" err="1">
                <a:solidFill>
                  <a:srgbClr val="FFFFFF"/>
                </a:solidFill>
                <a:latin typeface="K2D" panose="020B0604020202020204" charset="-34"/>
                <a:cs typeface="K2D" panose="020B0604020202020204" charset="-34"/>
                <a:sym typeface="Arial"/>
              </a:rPr>
              <a:t>không</a:t>
            </a:r>
            <a:endParaRPr lang="en-US" sz="2800" b="1" i="0" u="none" strike="noStrike" cap="none" dirty="0">
              <a:solidFill>
                <a:srgbClr val="FFFFFF"/>
              </a:solidFill>
              <a:latin typeface="K2D" panose="020B0604020202020204" charset="-34"/>
              <a:cs typeface="K2D" panose="020B0604020202020204" charset="-34"/>
              <a:sym typeface="Arial"/>
            </a:endParaRPr>
          </a:p>
        </p:txBody>
      </p:sp>
      <p:sp>
        <p:nvSpPr>
          <p:cNvPr id="557" name="Google Shape;557;p1"/>
          <p:cNvSpPr txBox="1"/>
          <p:nvPr/>
        </p:nvSpPr>
        <p:spPr>
          <a:xfrm>
            <a:off x="7846829" y="4436178"/>
            <a:ext cx="2864713"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chemeClr val="accent3">
                    <a:lumMod val="20000"/>
                    <a:lumOff val="80000"/>
                  </a:schemeClr>
                </a:solidFill>
                <a:latin typeface="Readex Pro" panose="020B0604020202020204" charset="-78"/>
                <a:ea typeface="Algerian"/>
                <a:cs typeface="Readex Pro" panose="020B0604020202020204" charset="-78"/>
                <a:sym typeface="Algerian"/>
              </a:rPr>
              <a:t>Sinh viên thực hiện:</a:t>
            </a:r>
            <a:endParaRPr dirty="0">
              <a:solidFill>
                <a:schemeClr val="accent3">
                  <a:lumMod val="20000"/>
                  <a:lumOff val="80000"/>
                </a:schemeClr>
              </a:solidFill>
              <a:latin typeface="Readex Pro" panose="020B0604020202020204" charset="-78"/>
              <a:cs typeface="Readex Pro" panose="020B0604020202020204" charset="-78"/>
            </a:endParaRPr>
          </a:p>
        </p:txBody>
      </p:sp>
      <p:sp>
        <p:nvSpPr>
          <p:cNvPr id="558" name="Google Shape;558;p1"/>
          <p:cNvSpPr txBox="1"/>
          <p:nvPr/>
        </p:nvSpPr>
        <p:spPr>
          <a:xfrm>
            <a:off x="7432984" y="5005250"/>
            <a:ext cx="4348066" cy="369291"/>
          </a:xfrm>
          <a:prstGeom prst="rect">
            <a:avLst/>
          </a:prstGeom>
          <a:noFill/>
          <a:ln>
            <a:noFill/>
          </a:ln>
        </p:spPr>
        <p:txBody>
          <a:bodyPr spcFirstLastPara="1" wrap="square" lIns="91425" tIns="45700" rIns="91425" bIns="45700" anchor="t" anchorCtr="0">
            <a:spAutoFit/>
          </a:bodyPr>
          <a:lstStyle/>
          <a:p>
            <a:pPr marL="457200" marR="0" lvl="1" rtl="0">
              <a:lnSpc>
                <a:spcPct val="100000"/>
              </a:lnSpc>
              <a:spcBef>
                <a:spcPts val="0"/>
              </a:spcBef>
              <a:spcAft>
                <a:spcPts val="0"/>
              </a:spcAft>
              <a:buClr>
                <a:srgbClr val="000000"/>
              </a:buClr>
              <a:buSzPts val="2100"/>
            </a:pPr>
            <a:r>
              <a:rPr lang="en-US" sz="1800">
                <a:solidFill>
                  <a:schemeClr val="bg1"/>
                </a:solidFill>
                <a:latin typeface="Readex Pro" panose="020B0604020202020204" charset="-78"/>
                <a:cs typeface="Readex Pro" panose="020B0604020202020204" charset="-78"/>
              </a:rPr>
              <a:t>Nguyễn Phước Khải – B2207531</a:t>
            </a:r>
            <a:endParaRPr lang="vi-VN" sz="1800" b="0" i="0" u="none" strike="noStrike" cap="none" dirty="0">
              <a:solidFill>
                <a:schemeClr val="bg1"/>
              </a:solidFill>
              <a:latin typeface="Readex Pro" panose="020B0604020202020204" charset="-78"/>
              <a:cs typeface="Readex Pro" panose="020B0604020202020204" charset="-78"/>
              <a:sym typeface="Arial"/>
            </a:endParaRPr>
          </a:p>
        </p:txBody>
      </p:sp>
      <p:sp>
        <p:nvSpPr>
          <p:cNvPr id="7" name="Google Shape;558;p1">
            <a:extLst>
              <a:ext uri="{FF2B5EF4-FFF2-40B4-BE49-F238E27FC236}">
                <a16:creationId xmlns:a16="http://schemas.microsoft.com/office/drawing/2014/main" id="{EA5BE06C-7768-41D5-9A15-C7E537934495}"/>
              </a:ext>
            </a:extLst>
          </p:cNvPr>
          <p:cNvSpPr txBox="1"/>
          <p:nvPr/>
        </p:nvSpPr>
        <p:spPr>
          <a:xfrm>
            <a:off x="7432984" y="5418961"/>
            <a:ext cx="2056249" cy="369291"/>
          </a:xfrm>
          <a:prstGeom prst="rect">
            <a:avLst/>
          </a:prstGeom>
          <a:noFill/>
          <a:ln>
            <a:noFill/>
          </a:ln>
        </p:spPr>
        <p:txBody>
          <a:bodyPr spcFirstLastPara="1" wrap="square" lIns="91425" tIns="45700" rIns="91425" bIns="45700" anchor="t" anchorCtr="0">
            <a:spAutoFit/>
          </a:bodyPr>
          <a:lstStyle/>
          <a:p>
            <a:pPr marL="457200" marR="0" lvl="1" rtl="0">
              <a:lnSpc>
                <a:spcPct val="100000"/>
              </a:lnSpc>
              <a:spcBef>
                <a:spcPts val="0"/>
              </a:spcBef>
              <a:spcAft>
                <a:spcPts val="0"/>
              </a:spcAft>
              <a:buClr>
                <a:srgbClr val="000000"/>
              </a:buClr>
              <a:buSzPts val="2100"/>
            </a:pPr>
            <a:r>
              <a:rPr lang="en-US" sz="1800">
                <a:solidFill>
                  <a:schemeClr val="bg1"/>
                </a:solidFill>
                <a:latin typeface="Readex Pro" panose="020B0604020202020204" charset="-78"/>
                <a:cs typeface="Readex Pro" panose="020B0604020202020204" charset="-78"/>
              </a:rPr>
              <a:t>STT: 26</a:t>
            </a:r>
            <a:endParaRPr lang="vi-VN" sz="1800" b="0" i="0" u="none" strike="noStrike" cap="none" dirty="0">
              <a:solidFill>
                <a:schemeClr val="bg1"/>
              </a:solidFill>
              <a:latin typeface="Readex Pro" panose="020B0604020202020204" charset="-78"/>
              <a:cs typeface="Readex Pro" panose="020B0604020202020204" charset="-78"/>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
          <p:cNvSpPr txBox="1">
            <a:spLocks noGrp="1"/>
          </p:cNvSpPr>
          <p:nvPr>
            <p:ph type="ctrTitle"/>
          </p:nvPr>
        </p:nvSpPr>
        <p:spPr>
          <a:xfrm>
            <a:off x="1443567" y="1773238"/>
            <a:ext cx="10029565" cy="165576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1F5CA9"/>
              </a:buClr>
              <a:buSzPts val="4000"/>
              <a:buFont typeface="K2D"/>
              <a:buNone/>
            </a:pPr>
            <a:r>
              <a:rPr lang="en-US"/>
              <a:t>Phần 3: Phương pháp thực hiện</a:t>
            </a:r>
            <a:endParaRPr/>
          </a:p>
        </p:txBody>
      </p:sp>
      <p:sp>
        <p:nvSpPr>
          <p:cNvPr id="580" name="Google Shape;580;p3"/>
          <p:cNvSpPr txBox="1">
            <a:spLocks noGrp="1"/>
          </p:cNvSpPr>
          <p:nvPr>
            <p:ph type="subTitle" idx="1"/>
          </p:nvPr>
        </p:nvSpPr>
        <p:spPr>
          <a:xfrm>
            <a:off x="1167204" y="3415004"/>
            <a:ext cx="10838184" cy="7965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100000"/>
              </a:lnSpc>
              <a:spcBef>
                <a:spcPts val="0"/>
              </a:spcBef>
              <a:spcAft>
                <a:spcPts val="0"/>
              </a:spcAft>
              <a:buClr>
                <a:schemeClr val="dk1"/>
              </a:buClr>
              <a:buFont typeface="Arial"/>
              <a:buNone/>
            </a:pPr>
            <a:r>
              <a:rPr lang="en-US" sz="2800" b="1">
                <a:solidFill>
                  <a:srgbClr val="00B0F0"/>
                </a:solidFill>
                <a:latin typeface="Arial"/>
                <a:ea typeface="Arial"/>
                <a:cs typeface="Arial"/>
                <a:sym typeface="Arial"/>
              </a:rPr>
              <a:t>Xây dựng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và kiểm tra một chuỗi có thuộc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đã cho không</a:t>
            </a:r>
          </a:p>
        </p:txBody>
      </p:sp>
    </p:spTree>
    <p:extLst>
      <p:ext uri="{BB962C8B-B14F-4D97-AF65-F5344CB8AC3E}">
        <p14:creationId xmlns:p14="http://schemas.microsoft.com/office/powerpoint/2010/main" val="36736640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4EA5413-9B15-CC3E-1689-B90DFCD951F2}"/>
              </a:ext>
            </a:extLst>
          </p:cNvPr>
          <p:cNvSpPr>
            <a:spLocks noGrp="1"/>
          </p:cNvSpPr>
          <p:nvPr>
            <p:ph type="body" idx="1"/>
          </p:nvPr>
        </p:nvSpPr>
        <p:spPr>
          <a:xfrm>
            <a:off x="838200" y="1253331"/>
            <a:ext cx="9761376" cy="4351338"/>
          </a:xfrm>
        </p:spPr>
        <p:txBody>
          <a:bodyPr/>
          <a:lstStyle/>
          <a:p>
            <a:pPr marL="228600" indent="0"/>
            <a:r>
              <a:rPr lang="en-US" b="1">
                <a:effectLst/>
                <a:latin typeface="Times New Roman" panose="02020603050405020304" pitchFamily="18" charset="0"/>
                <a:ea typeface="Times New Roman" panose="02020603050405020304" pitchFamily="18" charset="0"/>
              </a:rPr>
              <a:t>1. </a:t>
            </a:r>
            <a:r>
              <a:rPr lang="vi-VN" b="1">
                <a:effectLst/>
                <a:latin typeface="Times New Roman" panose="02020603050405020304" pitchFamily="18" charset="0"/>
                <a:ea typeface="Times New Roman" panose="02020603050405020304" pitchFamily="18" charset="0"/>
              </a:rPr>
              <a:t>Phân </a:t>
            </a:r>
            <a:r>
              <a:rPr lang="vi-VN" b="1" dirty="0">
                <a:effectLst/>
                <a:latin typeface="Times New Roman" panose="02020603050405020304" pitchFamily="18" charset="0"/>
                <a:ea typeface="Times New Roman" panose="02020603050405020304" pitchFamily="18" charset="0"/>
              </a:rPr>
              <a:t>tích bài toán và thiết kế cấu trúc dữ </a:t>
            </a:r>
            <a:r>
              <a:rPr lang="vi-VN" b="1">
                <a:effectLst/>
                <a:latin typeface="Times New Roman" panose="02020603050405020304" pitchFamily="18" charset="0"/>
                <a:ea typeface="Times New Roman" panose="02020603050405020304" pitchFamily="18" charset="0"/>
              </a:rPr>
              <a:t>liệu:</a:t>
            </a:r>
            <a:endParaRPr lang="en-US" b="1" dirty="0">
              <a:effectLst/>
              <a:latin typeface="Times New Roman" panose="02020603050405020304" pitchFamily="18" charset="0"/>
              <a:ea typeface="Times New Roman" panose="02020603050405020304" pitchFamily="18" charset="0"/>
            </a:endParaRPr>
          </a:p>
          <a:p>
            <a:r>
              <a:rPr lang="vi-VN" sz="2000" b="1" dirty="0">
                <a:effectLst/>
                <a:latin typeface="Times New Roman" panose="02020603050405020304" pitchFamily="18" charset="0"/>
                <a:ea typeface="Times New Roman" panose="02020603050405020304" pitchFamily="18" charset="0"/>
              </a:rPr>
              <a:t>Trạng thái (States)</a:t>
            </a:r>
            <a:r>
              <a:rPr lang="vi-VN" sz="2000" dirty="0">
                <a:effectLst/>
                <a:latin typeface="Times New Roman" panose="02020603050405020304" pitchFamily="18" charset="0"/>
                <a:ea typeface="Times New Roman" panose="02020603050405020304" pitchFamily="18" charset="0"/>
              </a:rPr>
              <a:t>: Đây là tập hợp các trạng thái </a:t>
            </a:r>
            <a:r>
              <a:rPr lang="vi-VN" sz="2000">
                <a:effectLst/>
                <a:latin typeface="Times New Roman" panose="02020603050405020304" pitchFamily="18" charset="0"/>
                <a:ea typeface="Times New Roman" panose="02020603050405020304" pitchFamily="18" charset="0"/>
              </a:rPr>
              <a:t>của NFAε</a:t>
            </a:r>
            <a:r>
              <a:rPr lang="en-US" sz="2000">
                <a:effectLst/>
                <a:latin typeface="Times New Roman" panose="02020603050405020304" pitchFamily="18" charset="0"/>
                <a:ea typeface="Times New Roman" panose="02020603050405020304" pitchFamily="18" charset="0"/>
              </a:rPr>
              <a:t>.</a:t>
            </a:r>
            <a:endParaRPr lang="en-US" sz="2000" b="1" dirty="0">
              <a:latin typeface="Times New Roman" panose="02020603050405020304" pitchFamily="18" charset="0"/>
              <a:ea typeface="Times New Roman" panose="02020603050405020304" pitchFamily="18" charset="0"/>
            </a:endParaRPr>
          </a:p>
          <a:p>
            <a:r>
              <a:rPr lang="vi-VN" sz="2000" b="1" dirty="0">
                <a:effectLst/>
                <a:latin typeface="Times New Roman" panose="02020603050405020304" pitchFamily="18" charset="0"/>
                <a:ea typeface="Times New Roman" panose="02020603050405020304" pitchFamily="18" charset="0"/>
              </a:rPr>
              <a:t>Ký tự đầu vào (Alphabet)</a:t>
            </a:r>
            <a:r>
              <a:rPr lang="vi-VN" sz="2000" dirty="0">
                <a:effectLst/>
                <a:latin typeface="Times New Roman" panose="02020603050405020304" pitchFamily="18" charset="0"/>
                <a:ea typeface="Times New Roman" panose="02020603050405020304" pitchFamily="18" charset="0"/>
              </a:rPr>
              <a:t>: Đây là tập hợp các ký tự mà NFAε có thể nhận diện.</a:t>
            </a:r>
            <a:endParaRPr lang="en-US" sz="2000" b="1" dirty="0">
              <a:effectLst/>
              <a:latin typeface="Times New Roman" panose="02020603050405020304" pitchFamily="18" charset="0"/>
              <a:ea typeface="Times New Roman" panose="02020603050405020304" pitchFamily="18" charset="0"/>
            </a:endParaRPr>
          </a:p>
          <a:p>
            <a:r>
              <a:rPr lang="vi-VN" sz="2000" b="1" dirty="0">
                <a:effectLst/>
                <a:latin typeface="Times New Roman" panose="02020603050405020304" pitchFamily="18" charset="0"/>
                <a:ea typeface="Times New Roman" panose="02020603050405020304" pitchFamily="18" charset="0"/>
              </a:rPr>
              <a:t>Trạng thái bắt đầu (Start State)</a:t>
            </a:r>
            <a:r>
              <a:rPr lang="vi-VN" sz="2000" dirty="0">
                <a:effectLst/>
                <a:latin typeface="Times New Roman" panose="02020603050405020304" pitchFamily="18" charset="0"/>
                <a:ea typeface="Times New Roman" panose="02020603050405020304" pitchFamily="18" charset="0"/>
              </a:rPr>
              <a:t>: Đây là trạng thái mà bắt đầu khi thực hiện kiểm tra chuỗi đầu vào. </a:t>
            </a:r>
            <a:endParaRPr lang="en-US" sz="2000" dirty="0">
              <a:effectLst/>
              <a:latin typeface="Times New Roman" panose="02020603050405020304" pitchFamily="18" charset="0"/>
              <a:ea typeface="Times New Roman" panose="02020603050405020304" pitchFamily="18" charset="0"/>
            </a:endParaRPr>
          </a:p>
          <a:p>
            <a:r>
              <a:rPr lang="vi-VN" sz="2000" b="1" dirty="0">
                <a:effectLst/>
                <a:latin typeface="Times New Roman" panose="02020603050405020304" pitchFamily="18" charset="0"/>
                <a:ea typeface="Times New Roman" panose="02020603050405020304" pitchFamily="18" charset="0"/>
              </a:rPr>
              <a:t>T</a:t>
            </a:r>
            <a:r>
              <a:rPr lang="en-US" sz="2000" b="1" dirty="0" err="1">
                <a:effectLst/>
                <a:latin typeface="Times New Roman" panose="02020603050405020304" pitchFamily="18" charset="0"/>
                <a:ea typeface="Times New Roman" panose="02020603050405020304" pitchFamily="18" charset="0"/>
              </a:rPr>
              <a:t>ập</a:t>
            </a:r>
            <a:r>
              <a:rPr lang="en-US" sz="2000" b="1" dirty="0">
                <a:effectLst/>
                <a:latin typeface="Times New Roman" panose="02020603050405020304" pitchFamily="18" charset="0"/>
                <a:ea typeface="Times New Roman" panose="02020603050405020304" pitchFamily="18" charset="0"/>
              </a:rPr>
              <a:t> </a:t>
            </a:r>
            <a:r>
              <a:rPr lang="vi-VN" sz="2000" b="1" dirty="0">
                <a:effectLst/>
                <a:latin typeface="Times New Roman" panose="02020603050405020304" pitchFamily="18" charset="0"/>
                <a:ea typeface="Times New Roman" panose="02020603050405020304" pitchFamily="18" charset="0"/>
              </a:rPr>
              <a:t>rạng thái </a:t>
            </a:r>
            <a:r>
              <a:rPr lang="en-US" sz="2000" b="1" dirty="0" err="1">
                <a:effectLst/>
                <a:latin typeface="Times New Roman" panose="02020603050405020304" pitchFamily="18" charset="0"/>
                <a:ea typeface="Times New Roman" panose="02020603050405020304" pitchFamily="18" charset="0"/>
              </a:rPr>
              <a:t>kết</a:t>
            </a:r>
            <a:r>
              <a:rPr lang="en-US" sz="2000" b="1" dirty="0">
                <a:effectLst/>
                <a:latin typeface="Times New Roman" panose="02020603050405020304" pitchFamily="18" charset="0"/>
                <a:ea typeface="Times New Roman" panose="02020603050405020304" pitchFamily="18" charset="0"/>
              </a:rPr>
              <a:t> </a:t>
            </a:r>
            <a:r>
              <a:rPr lang="en-US" sz="2000" b="1" dirty="0" err="1">
                <a:effectLst/>
                <a:latin typeface="Times New Roman" panose="02020603050405020304" pitchFamily="18" charset="0"/>
                <a:ea typeface="Times New Roman" panose="02020603050405020304" pitchFamily="18" charset="0"/>
              </a:rPr>
              <a:t>thúc</a:t>
            </a:r>
            <a:r>
              <a:rPr lang="vi-VN" sz="2000" b="1" dirty="0">
                <a:effectLst/>
                <a:latin typeface="Times New Roman" panose="02020603050405020304" pitchFamily="18" charset="0"/>
                <a:ea typeface="Times New Roman" panose="02020603050405020304" pitchFamily="18" charset="0"/>
              </a:rPr>
              <a:t> (Accept States)</a:t>
            </a:r>
            <a:r>
              <a:rPr lang="vi-VN" sz="2000" dirty="0">
                <a:effectLst/>
                <a:latin typeface="Times New Roman" panose="02020603050405020304" pitchFamily="18" charset="0"/>
                <a:ea typeface="Times New Roman" panose="02020603050405020304" pitchFamily="18" charset="0"/>
              </a:rPr>
              <a:t>: Đây là các trạng thái mà NFAε có thể kết thúc khi chuỗi đầu vào được xử lý thành công. </a:t>
            </a:r>
            <a:endParaRPr lang="en-US" sz="2000" dirty="0">
              <a:effectLst/>
              <a:latin typeface="Times New Roman" panose="02020603050405020304" pitchFamily="18" charset="0"/>
              <a:ea typeface="Times New Roman" panose="02020603050405020304" pitchFamily="18" charset="0"/>
            </a:endParaRPr>
          </a:p>
          <a:p>
            <a:r>
              <a:rPr lang="vi-VN" sz="2000" b="1" dirty="0">
                <a:effectLst/>
                <a:latin typeface="Times New Roman" panose="02020603050405020304" pitchFamily="18" charset="0"/>
                <a:ea typeface="Times New Roman" panose="02020603050405020304" pitchFamily="18" charset="0"/>
              </a:rPr>
              <a:t>Hàm chuyển trạng thái (Transitions)</a:t>
            </a:r>
            <a:r>
              <a:rPr lang="vi-VN" sz="2000" dirty="0">
                <a:effectLst/>
                <a:latin typeface="Times New Roman" panose="02020603050405020304" pitchFamily="18" charset="0"/>
                <a:ea typeface="Times New Roman" panose="02020603050405020304" pitchFamily="18" charset="0"/>
              </a:rPr>
              <a:t>: Đây là một bảng hoặc đồ thị mô tả các chuyển đổi giữa các trạng thái </a:t>
            </a:r>
            <a:r>
              <a:rPr lang="vi-VN" sz="2000">
                <a:effectLst/>
                <a:latin typeface="Times New Roman" panose="02020603050405020304" pitchFamily="18" charset="0"/>
                <a:ea typeface="Times New Roman" panose="02020603050405020304" pitchFamily="18" charset="0"/>
              </a:rPr>
              <a:t>trong NFAε</a:t>
            </a:r>
            <a:r>
              <a:rPr lang="en-US" sz="2000">
                <a:effectLst/>
                <a:latin typeface="Times New Roman" panose="02020603050405020304" pitchFamily="18" charset="0"/>
                <a:ea typeface="Times New Roman" panose="02020603050405020304" pitchFamily="18" charset="0"/>
              </a:rPr>
              <a:t>.</a:t>
            </a:r>
            <a:endParaRPr lang="en-US" sz="2000" b="1" dirty="0"/>
          </a:p>
        </p:txBody>
      </p:sp>
      <p:sp>
        <p:nvSpPr>
          <p:cNvPr id="6" name="Title 1">
            <a:extLst>
              <a:ext uri="{FF2B5EF4-FFF2-40B4-BE49-F238E27FC236}">
                <a16:creationId xmlns:a16="http://schemas.microsoft.com/office/drawing/2014/main" id="{2E524015-C9BA-4C03-ACD2-F9ADF5FF9806}"/>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Tree>
    <p:extLst>
      <p:ext uri="{BB962C8B-B14F-4D97-AF65-F5344CB8AC3E}">
        <p14:creationId xmlns:p14="http://schemas.microsoft.com/office/powerpoint/2010/main" val="27234053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7842932C-EB44-277E-6EAC-A83B47A1BDCE}"/>
              </a:ext>
            </a:extLst>
          </p:cNvPr>
          <p:cNvSpPr>
            <a:spLocks noGrp="1"/>
          </p:cNvSpPr>
          <p:nvPr>
            <p:ph type="body" idx="1"/>
          </p:nvPr>
        </p:nvSpPr>
        <p:spPr>
          <a:xfrm>
            <a:off x="838200" y="1396417"/>
            <a:ext cx="9528110" cy="4127305"/>
          </a:xfrm>
        </p:spPr>
        <p:txBody>
          <a:bodyPr>
            <a:normAutofit fontScale="92500"/>
          </a:bodyPr>
          <a:lstStyle/>
          <a:p>
            <a:pPr marL="228600" marR="0" indent="0">
              <a:lnSpc>
                <a:spcPct val="115000"/>
              </a:lnSpc>
            </a:pPr>
            <a:r>
              <a:rPr lang="en-US" sz="2600" b="1">
                <a:effectLst/>
                <a:latin typeface="Times New Roman" panose="02020603050405020304" pitchFamily="18" charset="0"/>
              </a:rPr>
              <a:t>2. </a:t>
            </a:r>
            <a:r>
              <a:rPr lang="vi-VN" sz="2600" b="1" dirty="0">
                <a:effectLst/>
                <a:latin typeface="Times New Roman" panose="02020603050405020304" pitchFamily="18" charset="0"/>
              </a:rPr>
              <a:t>Cài đặt thuật toán kiểm tra chuỗi với NFAε</a:t>
            </a:r>
            <a:endParaRPr lang="en-US" sz="2600" b="1" dirty="0">
              <a:effectLst/>
              <a:latin typeface="Times New Roman" panose="02020603050405020304" pitchFamily="18" charset="0"/>
            </a:endParaRPr>
          </a:p>
          <a:p>
            <a:pPr marL="228600" marR="0" indent="0">
              <a:lnSpc>
                <a:spcPct val="115000"/>
              </a:lnSpc>
            </a:pPr>
            <a:r>
              <a:rPr lang="vi-VN" sz="2000" b="1" dirty="0">
                <a:effectLst/>
                <a:latin typeface="Times New Roman" panose="02020603050405020304" pitchFamily="18" charset="0"/>
                <a:ea typeface="Times New Roman" panose="02020603050405020304" pitchFamily="18" charset="0"/>
              </a:rPr>
              <a:t>Xử lý ε-closure: </a:t>
            </a:r>
            <a:endParaRPr lang="en-US" sz="2000" dirty="0">
              <a:latin typeface="Times New Roman" panose="02020603050405020304" pitchFamily="18" charset="0"/>
              <a:ea typeface="Times New Roman" panose="02020603050405020304" pitchFamily="18" charset="0"/>
            </a:endParaRPr>
          </a:p>
          <a:p>
            <a:pPr marL="514350" marR="0" indent="-285750">
              <a:lnSpc>
                <a:spcPct val="115000"/>
              </a:lnSpc>
              <a:buFont typeface="Arial" panose="020B0604020202020204" pitchFamily="34" charset="0"/>
              <a:buChar char="•"/>
            </a:pPr>
            <a:r>
              <a:rPr lang="vi-VN" sz="2000" b="1" dirty="0">
                <a:effectLst/>
                <a:latin typeface="Times New Roman" panose="02020603050405020304" pitchFamily="18" charset="0"/>
                <a:ea typeface="Times New Roman" panose="02020603050405020304" pitchFamily="18" charset="0"/>
              </a:rPr>
              <a:t>Khởi tạo ngăn xếp và tập closure:</a:t>
            </a:r>
            <a:r>
              <a:rPr lang="vi-VN" sz="2000" dirty="0">
                <a:effectLst/>
                <a:latin typeface="Times New Roman" panose="02020603050405020304" pitchFamily="18" charset="0"/>
                <a:ea typeface="Times New Roman" panose="02020603050405020304" pitchFamily="18" charset="0"/>
              </a:rPr>
              <a:t> Đặt trạng thái ban đầu vào ngăn xếp và thêm nó vào tập closure.</a:t>
            </a:r>
            <a:endParaRPr lang="en-US" sz="2000" dirty="0">
              <a:effectLst/>
              <a:latin typeface="Times New Roman" panose="02020603050405020304" pitchFamily="18" charset="0"/>
              <a:ea typeface="Times New Roman" panose="02020603050405020304" pitchFamily="18" charset="0"/>
            </a:endParaRPr>
          </a:p>
          <a:p>
            <a:pPr marL="514350" marR="0" indent="-285750">
              <a:lnSpc>
                <a:spcPct val="115000"/>
              </a:lnSpc>
              <a:buFont typeface="Arial" panose="020B0604020202020204" pitchFamily="34" charset="0"/>
              <a:buChar char="•"/>
            </a:pPr>
            <a:r>
              <a:rPr lang="vi-VN" sz="2000" b="1" dirty="0">
                <a:effectLst/>
                <a:latin typeface="Times New Roman" panose="02020603050405020304" pitchFamily="18" charset="0"/>
                <a:ea typeface="Times New Roman" panose="02020603050405020304" pitchFamily="18" charset="0"/>
              </a:rPr>
              <a:t>Duyệt qua các trạng thái:</a:t>
            </a:r>
            <a:r>
              <a:rPr lang="vi-VN" sz="2000" dirty="0">
                <a:effectLst/>
                <a:latin typeface="Times New Roman" panose="02020603050405020304" pitchFamily="18" charset="0"/>
                <a:ea typeface="Times New Roman" panose="02020603050405020304" pitchFamily="18" charset="0"/>
              </a:rPr>
              <a:t> Lặp qua từng trạng thái trong </a:t>
            </a:r>
            <a:r>
              <a:rPr lang="vi-VN" sz="2000">
                <a:effectLst/>
                <a:latin typeface="Times New Roman" panose="02020603050405020304" pitchFamily="18" charset="0"/>
                <a:ea typeface="Times New Roman" panose="02020603050405020304" pitchFamily="18" charset="0"/>
              </a:rPr>
              <a:t>ngăn xếp</a:t>
            </a:r>
            <a:r>
              <a:rPr lang="en-US" sz="2000">
                <a:effectLst/>
                <a:latin typeface="Times New Roman" panose="02020603050405020304" pitchFamily="18" charset="0"/>
                <a:ea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endParaRPr>
          </a:p>
          <a:p>
            <a:pPr marL="514350" indent="-285750">
              <a:lnSpc>
                <a:spcPct val="115000"/>
              </a:lnSpc>
              <a:buFont typeface="Arial" panose="020B0604020202020204" pitchFamily="34" charset="0"/>
              <a:buChar char="•"/>
            </a:pPr>
            <a:r>
              <a:rPr lang="vi-VN" sz="2000" b="1" dirty="0">
                <a:effectLst/>
                <a:latin typeface="Times New Roman" panose="02020603050405020304" pitchFamily="18" charset="0"/>
                <a:ea typeface="Times New Roman" panose="02020603050405020304" pitchFamily="18" charset="0"/>
              </a:rPr>
              <a:t>Kiểm tra các chuyển đổi epsilon:</a:t>
            </a:r>
            <a:r>
              <a:rPr lang="vi-VN" sz="2000" dirty="0">
                <a:effectLst/>
                <a:latin typeface="Times New Roman" panose="02020603050405020304" pitchFamily="18" charset="0"/>
                <a:ea typeface="Times New Roman" panose="02020603050405020304" pitchFamily="18" charset="0"/>
              </a:rPr>
              <a:t> Duyệt qua tất cả các chuyển đổi epsilon từ trạng thái hiện tại, thêm các trạng thái đích vào ngăn xếp nếu chưa được thêm vào tập closure.</a:t>
            </a:r>
            <a:endParaRPr lang="en-US" sz="2000" dirty="0">
              <a:effectLst/>
              <a:latin typeface="Times New Roman" panose="02020603050405020304" pitchFamily="18" charset="0"/>
              <a:ea typeface="Times New Roman" panose="02020603050405020304" pitchFamily="18" charset="0"/>
            </a:endParaRPr>
          </a:p>
          <a:p>
            <a:pPr marL="514350" indent="-285750">
              <a:lnSpc>
                <a:spcPct val="115000"/>
              </a:lnSpc>
              <a:buFont typeface="Arial" panose="020B0604020202020204" pitchFamily="34" charset="0"/>
              <a:buChar char="•"/>
            </a:pPr>
            <a:r>
              <a:rPr lang="vi-VN" sz="2000" b="1" dirty="0">
                <a:effectLst/>
                <a:latin typeface="Times New Roman" panose="02020603050405020304" pitchFamily="18" charset="0"/>
                <a:ea typeface="Times New Roman" panose="02020603050405020304" pitchFamily="18" charset="0"/>
              </a:rPr>
              <a:t>Trả về kết quả:</a:t>
            </a:r>
            <a:r>
              <a:rPr lang="vi-VN" sz="2000" dirty="0">
                <a:effectLst/>
                <a:latin typeface="Times New Roman" panose="02020603050405020304" pitchFamily="18" charset="0"/>
                <a:ea typeface="Times New Roman" panose="02020603050405020304" pitchFamily="18" charset="0"/>
              </a:rPr>
              <a:t> Khi ngăn xếp trống, trả về tập closure đã xây dựng, đó là tập hợp các trạng thái có thể đạt được từ trạng thái ban đầu thông qua chuyển đổi </a:t>
            </a:r>
            <a:r>
              <a:rPr lang="vi-VN" sz="2000">
                <a:effectLst/>
                <a:latin typeface="Times New Roman" panose="02020603050405020304" pitchFamily="18" charset="0"/>
                <a:ea typeface="Times New Roman" panose="02020603050405020304" pitchFamily="18" charset="0"/>
              </a:rPr>
              <a:t>epsilon.</a:t>
            </a:r>
            <a:endParaRPr lang="en-US" sz="2000" dirty="0">
              <a:effectLst/>
              <a:latin typeface="Times New Roman" panose="02020603050405020304" pitchFamily="18" charset="0"/>
              <a:ea typeface="Times New Roman" panose="02020603050405020304" pitchFamily="18" charset="0"/>
            </a:endParaRPr>
          </a:p>
        </p:txBody>
      </p:sp>
      <p:sp>
        <p:nvSpPr>
          <p:cNvPr id="6" name="Title 1">
            <a:extLst>
              <a:ext uri="{FF2B5EF4-FFF2-40B4-BE49-F238E27FC236}">
                <a16:creationId xmlns:a16="http://schemas.microsoft.com/office/drawing/2014/main" id="{41B2CA4A-E299-404A-82CB-701B6EBCAED9}"/>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Tree>
    <p:extLst>
      <p:ext uri="{BB962C8B-B14F-4D97-AF65-F5344CB8AC3E}">
        <p14:creationId xmlns:p14="http://schemas.microsoft.com/office/powerpoint/2010/main" val="2027602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76FE80ED-8476-D3F0-3A16-75ABB52A4E07}"/>
              </a:ext>
            </a:extLst>
          </p:cNvPr>
          <p:cNvSpPr>
            <a:spLocks noGrp="1"/>
          </p:cNvSpPr>
          <p:nvPr>
            <p:ph type="body" idx="1"/>
          </p:nvPr>
        </p:nvSpPr>
        <p:spPr>
          <a:xfrm>
            <a:off x="838200" y="1477568"/>
            <a:ext cx="10515600" cy="4351338"/>
          </a:xfrm>
        </p:spPr>
        <p:txBody>
          <a:bodyPr/>
          <a:lstStyle/>
          <a:p>
            <a:pPr marL="228600" marR="0" indent="0">
              <a:lnSpc>
                <a:spcPct val="115000"/>
              </a:lnSpc>
            </a:pPr>
            <a:r>
              <a:rPr lang="en-US" b="1">
                <a:latin typeface="Times New Roman" panose="02020603050405020304" pitchFamily="18" charset="0"/>
              </a:rPr>
              <a:t>2.</a:t>
            </a:r>
            <a:r>
              <a:rPr lang="en-US" b="1">
                <a:effectLst/>
                <a:latin typeface="Times New Roman" panose="02020603050405020304" pitchFamily="18" charset="0"/>
              </a:rPr>
              <a:t> </a:t>
            </a:r>
            <a:r>
              <a:rPr lang="vi-VN" b="1" dirty="0">
                <a:effectLst/>
                <a:latin typeface="Times New Roman" panose="02020603050405020304" pitchFamily="18" charset="0"/>
              </a:rPr>
              <a:t>Cài đặt thuật toán kiểm tra chuỗi với NFAε</a:t>
            </a:r>
            <a:endParaRPr lang="en-US" b="1" dirty="0">
              <a:effectLst/>
              <a:latin typeface="Times New Roman" panose="02020603050405020304" pitchFamily="18" charset="0"/>
            </a:endParaRPr>
          </a:p>
          <a:p>
            <a:pPr marL="228600" marR="0" indent="0">
              <a:lnSpc>
                <a:spcPct val="115000"/>
              </a:lnSpc>
            </a:pPr>
            <a:r>
              <a:rPr lang="vi-VN" sz="2000" b="1" dirty="0">
                <a:effectLst/>
                <a:latin typeface="Times New Roman" panose="02020603050405020304" pitchFamily="18" charset="0"/>
                <a:ea typeface="Times New Roman" panose="02020603050405020304" pitchFamily="18" charset="0"/>
              </a:rPr>
              <a:t>Các bước di chuyển: </a:t>
            </a:r>
            <a:endParaRPr lang="en-US" sz="2000" b="1" dirty="0">
              <a:effectLst/>
              <a:latin typeface="Times New Roman" panose="02020603050405020304" pitchFamily="18" charset="0"/>
              <a:ea typeface="Times New Roman" panose="02020603050405020304" pitchFamily="18" charset="0"/>
            </a:endParaRPr>
          </a:p>
          <a:p>
            <a:pPr marL="742950" marR="0" lvl="1" indent="-285750" algn="just">
              <a:buFont typeface="Arial" panose="020B0604020202020204" pitchFamily="34" charset="0"/>
              <a:buChar char="•"/>
            </a:pPr>
            <a:r>
              <a:rPr lang="vi-VN" sz="1800" b="1" dirty="0">
                <a:effectLst/>
                <a:latin typeface="Times New Roman" panose="02020603050405020304" pitchFamily="18" charset="0"/>
                <a:ea typeface="Times New Roman" panose="02020603050405020304" pitchFamily="18" charset="0"/>
              </a:rPr>
              <a:t>Khởi tạo tập trạng thái tiếp theo</a:t>
            </a:r>
            <a:r>
              <a:rPr lang="vi-VN" sz="1800" dirty="0">
                <a:effectLst/>
                <a:latin typeface="Times New Roman" panose="02020603050405020304" pitchFamily="18" charset="0"/>
                <a:ea typeface="Times New Roman" panose="02020603050405020304" pitchFamily="18" charset="0"/>
              </a:rPr>
              <a:t>: Tạo một tập hợp rỗng </a:t>
            </a:r>
            <a:r>
              <a:rPr lang="vi-VN" sz="1800" b="1" dirty="0">
                <a:effectLst/>
                <a:latin typeface="Times New Roman" panose="02020603050405020304" pitchFamily="18" charset="0"/>
                <a:ea typeface="Times New Roman" panose="02020603050405020304" pitchFamily="18" charset="0"/>
              </a:rPr>
              <a:t>next_states</a:t>
            </a:r>
            <a:r>
              <a:rPr lang="vi-VN" sz="1800" dirty="0">
                <a:effectLst/>
                <a:latin typeface="Times New Roman" panose="02020603050405020304" pitchFamily="18" charset="0"/>
                <a:ea typeface="Times New Roman" panose="02020603050405020304" pitchFamily="18" charset="0"/>
              </a:rPr>
              <a:t> để chứa các trạng thái mà tự động có thể chuyển đến khi đọc ký tự đầu vào từ một tập các trạng thái đã cho.</a:t>
            </a:r>
            <a:endParaRPr lang="en-US" sz="1800" dirty="0">
              <a:effectLst/>
              <a:latin typeface="Times New Roman" panose="02020603050405020304" pitchFamily="18" charset="0"/>
              <a:ea typeface="Times New Roman" panose="02020603050405020304" pitchFamily="18" charset="0"/>
            </a:endParaRPr>
          </a:p>
          <a:p>
            <a:pPr marL="742950" marR="0" lvl="1" indent="-285750" algn="just">
              <a:buFont typeface="Arial" panose="020B0604020202020204" pitchFamily="34" charset="0"/>
              <a:buChar char="•"/>
            </a:pPr>
            <a:r>
              <a:rPr lang="vi-VN" sz="1800" b="1" dirty="0">
                <a:effectLst/>
                <a:latin typeface="Times New Roman" panose="02020603050405020304" pitchFamily="18" charset="0"/>
                <a:ea typeface="Times New Roman" panose="02020603050405020304" pitchFamily="18" charset="0"/>
              </a:rPr>
              <a:t>Duyệt qua các trạng thái trong tập đã cho</a:t>
            </a:r>
            <a:r>
              <a:rPr lang="vi-VN" sz="1800" dirty="0">
                <a:effectLst/>
                <a:latin typeface="Times New Roman" panose="02020603050405020304" pitchFamily="18" charset="0"/>
                <a:ea typeface="Times New Roman" panose="02020603050405020304" pitchFamily="18" charset="0"/>
              </a:rPr>
              <a:t>: Lặp qua từng trạng thái trong tập trạng thái đã cho. Với mỗi trạng thái, ta kiểm tra xem có tồn tại chuyển đổi với ký tự đầu vào </a:t>
            </a:r>
            <a:r>
              <a:rPr lang="vi-VN" sz="1800" b="1" dirty="0">
                <a:effectLst/>
                <a:latin typeface="Times New Roman" panose="02020603050405020304" pitchFamily="18" charset="0"/>
                <a:ea typeface="Times New Roman" panose="02020603050405020304" pitchFamily="18" charset="0"/>
              </a:rPr>
              <a:t>char </a:t>
            </a:r>
            <a:r>
              <a:rPr lang="vi-VN" sz="1800" dirty="0">
                <a:effectLst/>
                <a:latin typeface="Times New Roman" panose="02020603050405020304" pitchFamily="18" charset="0"/>
                <a:ea typeface="Times New Roman" panose="02020603050405020304" pitchFamily="18" charset="0"/>
              </a:rPr>
              <a:t>hay không.</a:t>
            </a:r>
            <a:endParaRPr lang="en-US" sz="1800" dirty="0">
              <a:effectLst/>
              <a:latin typeface="Times New Roman" panose="02020603050405020304" pitchFamily="18" charset="0"/>
              <a:ea typeface="Times New Roman" panose="02020603050405020304" pitchFamily="18" charset="0"/>
            </a:endParaRPr>
          </a:p>
          <a:p>
            <a:pPr marL="742950" marR="0" lvl="1" indent="-285750" algn="just">
              <a:buFont typeface="Arial" panose="020B0604020202020204" pitchFamily="34" charset="0"/>
              <a:buChar char="•"/>
            </a:pPr>
            <a:r>
              <a:rPr lang="vi-VN" sz="1800" b="1" dirty="0">
                <a:effectLst/>
                <a:latin typeface="Times New Roman" panose="02020603050405020304" pitchFamily="18" charset="0"/>
                <a:ea typeface="Times New Roman" panose="02020603050405020304" pitchFamily="18" charset="0"/>
              </a:rPr>
              <a:t>Kiểm tra các chuyển đổi và cập nhật trạng thái tiếp theo</a:t>
            </a:r>
            <a:r>
              <a:rPr lang="vi-VN" sz="1800" dirty="0">
                <a:effectLst/>
                <a:latin typeface="Times New Roman" panose="02020603050405020304" pitchFamily="18" charset="0"/>
                <a:ea typeface="Times New Roman" panose="02020603050405020304" pitchFamily="18" charset="0"/>
              </a:rPr>
              <a:t>: Nếu có chuyển đổi từ trạng thái hiện tại tới các trạng thái mới khi đọc ký tự </a:t>
            </a:r>
            <a:r>
              <a:rPr lang="vi-VN" sz="1800" b="1" dirty="0">
                <a:effectLst/>
                <a:latin typeface="Times New Roman" panose="02020603050405020304" pitchFamily="18" charset="0"/>
                <a:ea typeface="Times New Roman" panose="02020603050405020304" pitchFamily="18" charset="0"/>
              </a:rPr>
              <a:t>char</a:t>
            </a:r>
            <a:r>
              <a:rPr lang="vi-VN" sz="1800" dirty="0">
                <a:effectLst/>
                <a:latin typeface="Times New Roman" panose="02020603050405020304" pitchFamily="18" charset="0"/>
                <a:ea typeface="Times New Roman" panose="02020603050405020304" pitchFamily="18" charset="0"/>
              </a:rPr>
              <a:t>, ta thêm tất cả các trạng thái mới này vào tập </a:t>
            </a:r>
            <a:r>
              <a:rPr lang="vi-VN" sz="1800" b="1" dirty="0">
                <a:effectLst/>
                <a:latin typeface="Times New Roman" panose="02020603050405020304" pitchFamily="18" charset="0"/>
                <a:ea typeface="Times New Roman" panose="02020603050405020304" pitchFamily="18" charset="0"/>
              </a:rPr>
              <a:t>next_states.</a:t>
            </a:r>
            <a:endParaRPr lang="en-US" sz="1800" b="1" dirty="0">
              <a:effectLst/>
              <a:latin typeface="Times New Roman" panose="02020603050405020304" pitchFamily="18" charset="0"/>
              <a:ea typeface="Times New Roman" panose="02020603050405020304" pitchFamily="18" charset="0"/>
            </a:endParaRPr>
          </a:p>
          <a:p>
            <a:pPr marL="742950" lvl="1" indent="-285750">
              <a:buFont typeface="Arial" panose="020B0604020202020204" pitchFamily="34" charset="0"/>
              <a:buChar char="•"/>
            </a:pPr>
            <a:r>
              <a:rPr lang="vi-VN" sz="1800" b="1" dirty="0">
                <a:effectLst/>
                <a:latin typeface="Times New Roman" panose="02020603050405020304" pitchFamily="18" charset="0"/>
                <a:ea typeface="Times New Roman" panose="02020603050405020304" pitchFamily="18" charset="0"/>
              </a:rPr>
              <a:t>Trả về kết quả</a:t>
            </a:r>
            <a:r>
              <a:rPr lang="vi-VN" sz="1800" dirty="0">
                <a:effectLst/>
                <a:latin typeface="Times New Roman" panose="02020603050405020304" pitchFamily="18" charset="0"/>
                <a:ea typeface="Times New Roman" panose="02020603050405020304" pitchFamily="18" charset="0"/>
              </a:rPr>
              <a:t>: Sau khi duyệt qua tất cả các trạng thái trong tập đầu vào, hàm sẽ trả về tập </a:t>
            </a:r>
            <a:r>
              <a:rPr lang="vi-VN" sz="1800" b="1" dirty="0">
                <a:effectLst/>
                <a:latin typeface="Times New Roman" panose="02020603050405020304" pitchFamily="18" charset="0"/>
                <a:ea typeface="Times New Roman" panose="02020603050405020304" pitchFamily="18" charset="0"/>
              </a:rPr>
              <a:t>next_states</a:t>
            </a:r>
            <a:r>
              <a:rPr lang="vi-VN" sz="1800" dirty="0">
                <a:effectLst/>
                <a:latin typeface="Times New Roman" panose="02020603050405020304" pitchFamily="18" charset="0"/>
                <a:ea typeface="Times New Roman" panose="02020603050405020304" pitchFamily="18" charset="0"/>
              </a:rPr>
              <a:t>, đó là tập hợp các trạng thái mà tự động có thể chuyển đến sau khi đọc ký tự đầu vào từ các trạng thái ban đầu.</a:t>
            </a:r>
            <a:endParaRPr lang="en-US" sz="1800" dirty="0">
              <a:effectLst/>
              <a:latin typeface="Times New Roman" panose="02020603050405020304" pitchFamily="18" charset="0"/>
              <a:ea typeface="Times New Roman" panose="02020603050405020304" pitchFamily="18" charset="0"/>
            </a:endParaRPr>
          </a:p>
          <a:p>
            <a:pPr marL="742950" marR="0" lvl="1" indent="-285750" algn="just">
              <a:buFont typeface="Courier New" panose="02070309020205020404" pitchFamily="49" charset="0"/>
              <a:buChar char="o"/>
            </a:pPr>
            <a:endParaRPr lang="en-US" sz="1800" dirty="0">
              <a:effectLst/>
              <a:latin typeface="Times New Roman" panose="02020603050405020304" pitchFamily="18" charset="0"/>
              <a:ea typeface="Times New Roman" panose="02020603050405020304" pitchFamily="18" charset="0"/>
            </a:endParaRPr>
          </a:p>
          <a:p>
            <a:pPr marL="228600" marR="0" indent="0">
              <a:lnSpc>
                <a:spcPct val="115000"/>
              </a:lnSpc>
            </a:pPr>
            <a:endParaRPr lang="en-US" sz="1800" b="1" dirty="0">
              <a:effectLst/>
              <a:latin typeface="Times New Roman" panose="02020603050405020304" pitchFamily="18" charset="0"/>
            </a:endParaRPr>
          </a:p>
        </p:txBody>
      </p:sp>
      <p:sp>
        <p:nvSpPr>
          <p:cNvPr id="10" name="Title 1">
            <a:extLst>
              <a:ext uri="{FF2B5EF4-FFF2-40B4-BE49-F238E27FC236}">
                <a16:creationId xmlns:a16="http://schemas.microsoft.com/office/drawing/2014/main" id="{2BD08E5D-0E8E-41F1-B358-A24E2B4BD471}"/>
              </a:ext>
            </a:extLst>
          </p:cNvPr>
          <p:cNvSpPr txBox="1">
            <a:spLocks/>
          </p:cNvSpPr>
          <p:nvPr/>
        </p:nvSpPr>
        <p:spPr>
          <a:xfrm>
            <a:off x="838200" y="394601"/>
            <a:ext cx="10515600" cy="734403"/>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rgbClr val="0070C0"/>
              </a:buClr>
              <a:buSzPts val="3600"/>
              <a:buFont typeface="K2D"/>
              <a:buNone/>
              <a:defRPr sz="3600" b="1" i="0" u="none" strike="noStrike" cap="none">
                <a:solidFill>
                  <a:srgbClr val="0070C0"/>
                </a:solidFill>
                <a:latin typeface="K2D"/>
                <a:ea typeface="K2D"/>
                <a:cs typeface="K2D"/>
                <a:sym typeface="K2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a:t>3. Phương pháp thực hiện</a:t>
            </a:r>
            <a:endParaRPr lang="en-US" dirty="0"/>
          </a:p>
        </p:txBody>
      </p:sp>
    </p:spTree>
    <p:extLst>
      <p:ext uri="{BB962C8B-B14F-4D97-AF65-F5344CB8AC3E}">
        <p14:creationId xmlns:p14="http://schemas.microsoft.com/office/powerpoint/2010/main" val="3059407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789826B6-1B64-9B3A-1F43-B786683476B1}"/>
              </a:ext>
            </a:extLst>
          </p:cNvPr>
          <p:cNvSpPr>
            <a:spLocks noGrp="1"/>
          </p:cNvSpPr>
          <p:nvPr>
            <p:ph type="body" idx="1"/>
          </p:nvPr>
        </p:nvSpPr>
        <p:spPr>
          <a:xfrm>
            <a:off x="838200" y="1340433"/>
            <a:ext cx="8753669" cy="4351338"/>
          </a:xfrm>
        </p:spPr>
        <p:txBody>
          <a:bodyPr>
            <a:normAutofit fontScale="92500" lnSpcReduction="10000"/>
          </a:bodyPr>
          <a:lstStyle/>
          <a:p>
            <a:pPr marL="228600" marR="0" indent="0">
              <a:lnSpc>
                <a:spcPct val="115000"/>
              </a:lnSpc>
            </a:pPr>
            <a:r>
              <a:rPr lang="en-US" sz="2600" b="1">
                <a:effectLst/>
                <a:latin typeface="Times New Roman" panose="02020603050405020304" pitchFamily="18" charset="0"/>
              </a:rPr>
              <a:t>2. </a:t>
            </a:r>
            <a:r>
              <a:rPr lang="vi-VN" sz="2600" b="1" dirty="0">
                <a:effectLst/>
                <a:latin typeface="Times New Roman" panose="02020603050405020304" pitchFamily="18" charset="0"/>
              </a:rPr>
              <a:t>Cài đặt thuật toán kiểm tra chuỗi với NFAε</a:t>
            </a:r>
            <a:endParaRPr lang="en-US" sz="2600" b="1" dirty="0">
              <a:effectLst/>
              <a:latin typeface="Times New Roman" panose="02020603050405020304" pitchFamily="18" charset="0"/>
            </a:endParaRPr>
          </a:p>
          <a:p>
            <a:pPr marL="228600" marR="0" indent="0">
              <a:lnSpc>
                <a:spcPct val="115000"/>
              </a:lnSpc>
            </a:pPr>
            <a:r>
              <a:rPr lang="vi-VN" sz="2000" b="1" dirty="0">
                <a:effectLst/>
                <a:latin typeface="Times New Roman" panose="02020603050405020304" pitchFamily="18" charset="0"/>
                <a:ea typeface="Times New Roman" panose="02020603050405020304" pitchFamily="18" charset="0"/>
              </a:rPr>
              <a:t>Kiểm tra chấp nhận chuỗi</a:t>
            </a:r>
            <a:endParaRPr lang="en-US" sz="2000" b="1" dirty="0">
              <a:effectLst/>
              <a:latin typeface="Times New Roman" panose="02020603050405020304" pitchFamily="18" charset="0"/>
              <a:ea typeface="Times New Roman" panose="02020603050405020304" pitchFamily="18" charset="0"/>
            </a:endParaRPr>
          </a:p>
          <a:p>
            <a:pPr marL="800100" marR="0" lvl="1" indent="-342900" algn="just">
              <a:buFont typeface="Arial" panose="020B0604020202020204" pitchFamily="34" charset="0"/>
              <a:buChar char="•"/>
            </a:pPr>
            <a:r>
              <a:rPr lang="vi-VN" sz="2000" b="1" dirty="0">
                <a:effectLst/>
                <a:latin typeface="Times New Roman" panose="02020603050405020304" pitchFamily="18" charset="0"/>
                <a:ea typeface="Times New Roman" panose="02020603050405020304" pitchFamily="18" charset="0"/>
              </a:rPr>
              <a:t>Khởi tạo trạng thái ban đầu</a:t>
            </a:r>
            <a:r>
              <a:rPr lang="vi-VN" sz="2000" dirty="0">
                <a:effectLst/>
                <a:latin typeface="Times New Roman" panose="02020603050405020304" pitchFamily="18" charset="0"/>
                <a:ea typeface="Times New Roman" panose="02020603050405020304" pitchFamily="18" charset="0"/>
              </a:rPr>
              <a:t>: Tính toán ε-closure của trạng thái bắt đầu và lưu vào </a:t>
            </a:r>
            <a:r>
              <a:rPr lang="vi-VN" sz="2000" b="1" dirty="0">
                <a:effectLst/>
                <a:latin typeface="Times New Roman" panose="02020603050405020304" pitchFamily="18" charset="0"/>
                <a:ea typeface="Times New Roman" panose="02020603050405020304" pitchFamily="18" charset="0"/>
              </a:rPr>
              <a:t>current_states</a:t>
            </a:r>
            <a:r>
              <a:rPr lang="vi-VN" sz="2000" dirty="0">
                <a:effectLst/>
                <a:latin typeface="Times New Roman" panose="02020603050405020304" pitchFamily="18" charset="0"/>
                <a:ea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endParaRPr>
          </a:p>
          <a:p>
            <a:pPr marL="800100" marR="0" lvl="1" indent="-342900" algn="just">
              <a:buFont typeface="Arial" panose="020B0604020202020204" pitchFamily="34" charset="0"/>
              <a:buChar char="•"/>
            </a:pPr>
            <a:r>
              <a:rPr lang="vi-VN" sz="2000" b="1" dirty="0">
                <a:effectLst/>
                <a:latin typeface="Times New Roman" panose="02020603050405020304" pitchFamily="18" charset="0"/>
                <a:ea typeface="Times New Roman" panose="02020603050405020304" pitchFamily="18" charset="0"/>
              </a:rPr>
              <a:t>Duyệt qua từng ký tự trong chuỗi</a:t>
            </a:r>
            <a:r>
              <a:rPr lang="vi-VN" sz="2000" dirty="0">
                <a:effectLst/>
                <a:latin typeface="Times New Roman" panose="02020603050405020304" pitchFamily="18" charset="0"/>
                <a:ea typeface="Times New Roman" panose="02020603050405020304" pitchFamily="18" charset="0"/>
              </a:rPr>
              <a:t>: Lặp qua từng ký tự trong chuỗi, hiển thị thông tin về ký tự đang xử lý.</a:t>
            </a:r>
            <a:endParaRPr lang="en-US" sz="2000" dirty="0">
              <a:effectLst/>
              <a:latin typeface="Times New Roman" panose="02020603050405020304" pitchFamily="18" charset="0"/>
              <a:ea typeface="Times New Roman" panose="02020603050405020304" pitchFamily="18" charset="0"/>
            </a:endParaRPr>
          </a:p>
          <a:p>
            <a:pPr marL="800100" marR="0" lvl="1" indent="-342900" algn="just">
              <a:buFont typeface="Arial" panose="020B0604020202020204" pitchFamily="34" charset="0"/>
              <a:buChar char="•"/>
            </a:pPr>
            <a:r>
              <a:rPr lang="vi-VN" sz="2000" b="1" dirty="0">
                <a:effectLst/>
                <a:latin typeface="Times New Roman" panose="02020603050405020304" pitchFamily="18" charset="0"/>
                <a:ea typeface="Times New Roman" panose="02020603050405020304" pitchFamily="18" charset="0"/>
              </a:rPr>
              <a:t>Tính </a:t>
            </a:r>
            <a:r>
              <a:rPr lang="en-US" sz="2000" b="1" dirty="0" err="1">
                <a:effectLst/>
                <a:latin typeface="Times New Roman" panose="02020603050405020304" pitchFamily="18" charset="0"/>
                <a:ea typeface="Times New Roman" panose="02020603050405020304" pitchFamily="18" charset="0"/>
              </a:rPr>
              <a:t>toán</a:t>
            </a:r>
            <a:r>
              <a:rPr lang="en-US" sz="2000" b="1" dirty="0">
                <a:effectLst/>
                <a:latin typeface="Times New Roman" panose="02020603050405020304" pitchFamily="18" charset="0"/>
                <a:ea typeface="Times New Roman" panose="02020603050405020304" pitchFamily="18" charset="0"/>
              </a:rPr>
              <a:t> </a:t>
            </a:r>
            <a:r>
              <a:rPr lang="en-US" sz="2000" b="1" dirty="0" err="1">
                <a:effectLst/>
                <a:latin typeface="Times New Roman" panose="02020603050405020304" pitchFamily="18" charset="0"/>
                <a:ea typeface="Times New Roman" panose="02020603050405020304" pitchFamily="18" charset="0"/>
              </a:rPr>
              <a:t>các</a:t>
            </a:r>
            <a:r>
              <a:rPr lang="en-US" sz="2000" b="1" dirty="0">
                <a:effectLst/>
                <a:latin typeface="Times New Roman" panose="02020603050405020304" pitchFamily="18" charset="0"/>
                <a:ea typeface="Times New Roman" panose="02020603050405020304" pitchFamily="18" charset="0"/>
              </a:rPr>
              <a:t> </a:t>
            </a:r>
            <a:r>
              <a:rPr lang="en-US" sz="2000" b="1" dirty="0" err="1">
                <a:effectLst/>
                <a:latin typeface="Times New Roman" panose="02020603050405020304" pitchFamily="18" charset="0"/>
                <a:ea typeface="Times New Roman" panose="02020603050405020304" pitchFamily="18" charset="0"/>
              </a:rPr>
              <a:t>trạng</a:t>
            </a:r>
            <a:r>
              <a:rPr lang="en-US" sz="2000" b="1" dirty="0">
                <a:effectLst/>
                <a:latin typeface="Times New Roman" panose="02020603050405020304" pitchFamily="18" charset="0"/>
                <a:ea typeface="Times New Roman" panose="02020603050405020304" pitchFamily="18" charset="0"/>
              </a:rPr>
              <a:t> </a:t>
            </a:r>
            <a:r>
              <a:rPr lang="en-US" sz="2000" b="1" dirty="0" err="1">
                <a:effectLst/>
                <a:latin typeface="Times New Roman" panose="02020603050405020304" pitchFamily="18" charset="0"/>
                <a:ea typeface="Times New Roman" panose="02020603050405020304" pitchFamily="18" charset="0"/>
              </a:rPr>
              <a:t>thái</a:t>
            </a:r>
            <a:r>
              <a:rPr lang="en-US" sz="2000" b="1" dirty="0">
                <a:effectLst/>
                <a:latin typeface="Times New Roman" panose="02020603050405020304" pitchFamily="18" charset="0"/>
                <a:ea typeface="Times New Roman" panose="02020603050405020304" pitchFamily="18" charset="0"/>
              </a:rPr>
              <a:t> </a:t>
            </a:r>
            <a:r>
              <a:rPr lang="en-US" sz="2000" b="1" dirty="0" err="1">
                <a:effectLst/>
                <a:latin typeface="Times New Roman" panose="02020603050405020304" pitchFamily="18" charset="0"/>
                <a:ea typeface="Times New Roman" panose="02020603050405020304" pitchFamily="18" charset="0"/>
              </a:rPr>
              <a:t>tiếp</a:t>
            </a:r>
            <a:r>
              <a:rPr lang="en-US" sz="2000" b="1" dirty="0">
                <a:effectLst/>
                <a:latin typeface="Times New Roman" panose="02020603050405020304" pitchFamily="18" charset="0"/>
                <a:ea typeface="Times New Roman" panose="02020603050405020304" pitchFamily="18" charset="0"/>
              </a:rPr>
              <a:t> </a:t>
            </a:r>
            <a:r>
              <a:rPr lang="en-US" sz="2000" b="1" dirty="0" err="1">
                <a:effectLst/>
                <a:latin typeface="Times New Roman" panose="02020603050405020304" pitchFamily="18" charset="0"/>
                <a:ea typeface="Times New Roman" panose="02020603050405020304" pitchFamily="18" charset="0"/>
              </a:rPr>
              <a:t>theo</a:t>
            </a:r>
            <a:r>
              <a:rPr lang="vi-VN" sz="2000" dirty="0">
                <a:effectLst/>
                <a:latin typeface="Times New Roman" panose="02020603050405020304" pitchFamily="18" charset="0"/>
                <a:ea typeface="Times New Roman" panose="02020603050405020304" pitchFamily="18" charset="0"/>
              </a:rPr>
              <a:t>: Với mỗi trạng thái trong </a:t>
            </a:r>
            <a:r>
              <a:rPr lang="vi-VN" sz="2000" b="1" dirty="0">
                <a:effectLst/>
                <a:latin typeface="Times New Roman" panose="02020603050405020304" pitchFamily="18" charset="0"/>
                <a:ea typeface="Times New Roman" panose="02020603050405020304" pitchFamily="18" charset="0"/>
              </a:rPr>
              <a:t>current_states</a:t>
            </a:r>
            <a:r>
              <a:rPr lang="vi-VN" sz="2000" dirty="0">
                <a:effectLst/>
                <a:latin typeface="Times New Roman" panose="02020603050405020304" pitchFamily="18" charset="0"/>
                <a:ea typeface="Times New Roman" panose="02020603050405020304" pitchFamily="18" charset="0"/>
              </a:rPr>
              <a:t>, tính toán các trạng thái tiếp theo từ chuyển đổi với ký tự hiện tại, sau đó cập nhật </a:t>
            </a:r>
            <a:r>
              <a:rPr lang="vi-VN" sz="2000" b="1" dirty="0">
                <a:effectLst/>
                <a:latin typeface="Times New Roman" panose="02020603050405020304" pitchFamily="18" charset="0"/>
                <a:ea typeface="Times New Roman" panose="02020603050405020304" pitchFamily="18" charset="0"/>
              </a:rPr>
              <a:t>next_states</a:t>
            </a:r>
            <a:r>
              <a:rPr lang="vi-VN" sz="2000" dirty="0">
                <a:effectLst/>
                <a:latin typeface="Times New Roman" panose="02020603050405020304" pitchFamily="18" charset="0"/>
                <a:ea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endParaRPr>
          </a:p>
          <a:p>
            <a:pPr marL="800100" marR="0" lvl="1" indent="-342900" algn="just">
              <a:buFont typeface="Arial" panose="020B0604020202020204" pitchFamily="34" charset="0"/>
              <a:buChar char="•"/>
            </a:pPr>
            <a:r>
              <a:rPr lang="vi-VN" sz="2000" b="1" dirty="0">
                <a:effectLst/>
                <a:latin typeface="Times New Roman" panose="02020603050405020304" pitchFamily="18" charset="0"/>
                <a:ea typeface="Times New Roman" panose="02020603050405020304" pitchFamily="18" charset="0"/>
              </a:rPr>
              <a:t>Cập nhật trạng thái hiện tại</a:t>
            </a:r>
            <a:r>
              <a:rPr lang="vi-VN" sz="2000" dirty="0">
                <a:effectLst/>
                <a:latin typeface="Times New Roman" panose="02020603050405020304" pitchFamily="18" charset="0"/>
                <a:ea typeface="Times New Roman" panose="02020603050405020304" pitchFamily="18" charset="0"/>
              </a:rPr>
              <a:t>: Tính toán ε-closure của các trạng thái trong </a:t>
            </a:r>
            <a:r>
              <a:rPr lang="vi-VN" sz="2000" b="1" dirty="0">
                <a:effectLst/>
                <a:latin typeface="Times New Roman" panose="02020603050405020304" pitchFamily="18" charset="0"/>
                <a:ea typeface="Times New Roman" panose="02020603050405020304" pitchFamily="18" charset="0"/>
              </a:rPr>
              <a:t>next_states</a:t>
            </a:r>
            <a:r>
              <a:rPr lang="vi-VN" sz="2000" dirty="0">
                <a:effectLst/>
                <a:latin typeface="Times New Roman" panose="02020603050405020304" pitchFamily="18" charset="0"/>
                <a:ea typeface="Times New Roman" panose="02020603050405020304" pitchFamily="18" charset="0"/>
              </a:rPr>
              <a:t> và cập nhật </a:t>
            </a:r>
            <a:r>
              <a:rPr lang="vi-VN" sz="2000" b="1" dirty="0">
                <a:effectLst/>
                <a:latin typeface="Times New Roman" panose="02020603050405020304" pitchFamily="18" charset="0"/>
                <a:ea typeface="Times New Roman" panose="02020603050405020304" pitchFamily="18" charset="0"/>
              </a:rPr>
              <a:t>current_states</a:t>
            </a:r>
            <a:r>
              <a:rPr lang="vi-VN" sz="2000" dirty="0">
                <a:effectLst/>
                <a:latin typeface="Times New Roman" panose="02020603050405020304" pitchFamily="18" charset="0"/>
                <a:ea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endParaRPr>
          </a:p>
          <a:p>
            <a:pPr marL="800100" marR="0" lvl="1" indent="-342900" algn="just">
              <a:buFont typeface="Arial" panose="020B0604020202020204" pitchFamily="34" charset="0"/>
              <a:buChar char="•"/>
            </a:pPr>
            <a:r>
              <a:rPr lang="vi-VN" sz="2000" b="1" dirty="0">
                <a:effectLst/>
                <a:latin typeface="Times New Roman" panose="02020603050405020304" pitchFamily="18" charset="0"/>
                <a:ea typeface="Times New Roman" panose="02020603050405020304" pitchFamily="18" charset="0"/>
              </a:rPr>
              <a:t>Kiểm tra kết quả</a:t>
            </a:r>
            <a:r>
              <a:rPr lang="vi-VN" sz="2000" dirty="0">
                <a:effectLst/>
                <a:latin typeface="Times New Roman" panose="02020603050405020304" pitchFamily="18" charset="0"/>
                <a:ea typeface="Times New Roman" panose="02020603050405020304" pitchFamily="18" charset="0"/>
              </a:rPr>
              <a:t>: Kiểm tra xem </a:t>
            </a:r>
            <a:r>
              <a:rPr lang="vi-VN" sz="2000" b="1" dirty="0">
                <a:effectLst/>
                <a:latin typeface="Times New Roman" panose="02020603050405020304" pitchFamily="18" charset="0"/>
                <a:ea typeface="Times New Roman" panose="02020603050405020304" pitchFamily="18" charset="0"/>
              </a:rPr>
              <a:t>current_states</a:t>
            </a:r>
            <a:r>
              <a:rPr lang="vi-VN" sz="2000" dirty="0">
                <a:effectLst/>
                <a:latin typeface="Times New Roman" panose="02020603050405020304" pitchFamily="18" charset="0"/>
                <a:ea typeface="Times New Roman" panose="02020603050405020304" pitchFamily="18" charset="0"/>
              </a:rPr>
              <a:t> có chứa bất kỳ trạng thái chấp nhận nào. Nếu có, chuỗi được chấp nhận, ngược lại bị từ chối.</a:t>
            </a:r>
            <a:endParaRPr lang="en-US" sz="2000" dirty="0">
              <a:effectLst/>
              <a:latin typeface="Times New Roman" panose="02020603050405020304" pitchFamily="18" charset="0"/>
              <a:ea typeface="Times New Roman" panose="02020603050405020304" pitchFamily="18" charset="0"/>
            </a:endParaRPr>
          </a:p>
          <a:p>
            <a:pPr marL="742950" marR="0" lvl="1" indent="-285750" algn="just">
              <a:buFont typeface="Courier New" panose="02070309020205020404" pitchFamily="49" charset="0"/>
              <a:buChar char="o"/>
            </a:pPr>
            <a:endParaRPr lang="en-US" sz="1800" dirty="0">
              <a:effectLst/>
              <a:latin typeface="Times New Roman" panose="02020603050405020304" pitchFamily="18" charset="0"/>
              <a:ea typeface="Times New Roman" panose="02020603050405020304" pitchFamily="18" charset="0"/>
            </a:endParaRPr>
          </a:p>
          <a:p>
            <a:pPr marL="228600" marR="0" indent="0">
              <a:lnSpc>
                <a:spcPct val="115000"/>
              </a:lnSpc>
            </a:pPr>
            <a:endParaRPr lang="en-US" sz="1800" b="1" dirty="0">
              <a:effectLst/>
              <a:latin typeface="Times New Roman" panose="02020603050405020304" pitchFamily="18" charset="0"/>
            </a:endParaRPr>
          </a:p>
        </p:txBody>
      </p:sp>
      <p:sp>
        <p:nvSpPr>
          <p:cNvPr id="6" name="Title 1">
            <a:extLst>
              <a:ext uri="{FF2B5EF4-FFF2-40B4-BE49-F238E27FC236}">
                <a16:creationId xmlns:a16="http://schemas.microsoft.com/office/drawing/2014/main" id="{C62EAD05-4EB5-4D62-A230-D4F241752288}"/>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Tree>
    <p:extLst>
      <p:ext uri="{BB962C8B-B14F-4D97-AF65-F5344CB8AC3E}">
        <p14:creationId xmlns:p14="http://schemas.microsoft.com/office/powerpoint/2010/main" val="1279699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3244EAC-F0E7-102F-EA38-B4BBE51E095F}"/>
              </a:ext>
            </a:extLst>
          </p:cNvPr>
          <p:cNvSpPr>
            <a:spLocks noGrp="1"/>
          </p:cNvSpPr>
          <p:nvPr>
            <p:ph type="body" idx="1"/>
          </p:nvPr>
        </p:nvSpPr>
        <p:spPr>
          <a:xfrm>
            <a:off x="838200" y="1415078"/>
            <a:ext cx="9966649" cy="4351338"/>
          </a:xfrm>
        </p:spPr>
        <p:txBody>
          <a:bodyPr>
            <a:normAutofit/>
          </a:bodyPr>
          <a:lstStyle/>
          <a:p>
            <a:pPr marL="228600" marR="0" indent="0">
              <a:lnSpc>
                <a:spcPct val="115000"/>
              </a:lnSpc>
            </a:pPr>
            <a:r>
              <a:rPr lang="en-US" b="1">
                <a:latin typeface="Times New Roman" panose="02020603050405020304" pitchFamily="18" charset="0"/>
              </a:rPr>
              <a:t>3.</a:t>
            </a:r>
            <a:r>
              <a:rPr lang="en-US" sz="2400" b="1">
                <a:effectLst/>
                <a:latin typeface="Times New Roman" panose="02020603050405020304" pitchFamily="18" charset="0"/>
              </a:rPr>
              <a:t> Chức năng đọc file dữ liệu </a:t>
            </a:r>
            <a:r>
              <a:rPr lang="vi-VN" sz="2400" b="1">
                <a:effectLst/>
                <a:latin typeface="Times New Roman" panose="02020603050405020304" pitchFamily="18" charset="0"/>
              </a:rPr>
              <a:t>NFAε</a:t>
            </a:r>
            <a:r>
              <a:rPr lang="en-US" sz="2400" b="1">
                <a:effectLst/>
                <a:latin typeface="Times New Roman" panose="02020603050405020304" pitchFamily="18" charset="0"/>
              </a:rPr>
              <a:t> cho trước</a:t>
            </a:r>
          </a:p>
          <a:p>
            <a:pPr marL="342900" marR="0" lvl="0" indent="-342900" algn="just">
              <a:lnSpc>
                <a:spcPct val="115000"/>
              </a:lnSpc>
              <a:buFont typeface="Symbol" panose="05050102010706020507" pitchFamily="18" charset="2"/>
              <a:buChar char=""/>
              <a:tabLst>
                <a:tab pos="514350" algn="l"/>
              </a:tabLst>
            </a:pPr>
            <a:r>
              <a:rPr lang="vi-VN" sz="2000" b="1">
                <a:effectLst/>
                <a:latin typeface="Times New Roman" panose="02020603050405020304" pitchFamily="18" charset="0"/>
                <a:ea typeface="Times New Roman" panose="02020603050405020304" pitchFamily="18" charset="0"/>
              </a:rPr>
              <a:t>Mở </a:t>
            </a:r>
            <a:r>
              <a:rPr lang="vi-VN" sz="2000" b="1" dirty="0">
                <a:effectLst/>
                <a:latin typeface="Times New Roman" panose="02020603050405020304" pitchFamily="18" charset="0"/>
                <a:ea typeface="Times New Roman" panose="02020603050405020304" pitchFamily="18" charset="0"/>
              </a:rPr>
              <a:t>và đọc file đầu vào: </a:t>
            </a:r>
            <a:r>
              <a:rPr lang="vi-VN" sz="2000" dirty="0">
                <a:effectLst/>
                <a:latin typeface="Times New Roman" panose="02020603050405020304" pitchFamily="18" charset="0"/>
                <a:ea typeface="Times New Roman" panose="02020603050405020304" pitchFamily="18" charset="0"/>
              </a:rPr>
              <a:t>file được mở ở chế độ đọc và tất cả các dòng được lưu vào danh sách </a:t>
            </a:r>
            <a:r>
              <a:rPr lang="vi-VN" sz="2000" b="1" dirty="0">
                <a:effectLst/>
                <a:latin typeface="Times New Roman" panose="02020603050405020304" pitchFamily="18" charset="0"/>
                <a:ea typeface="Times New Roman" panose="02020603050405020304" pitchFamily="18" charset="0"/>
              </a:rPr>
              <a:t>lines</a:t>
            </a:r>
            <a:r>
              <a:rPr lang="vi-VN" sz="2000" dirty="0">
                <a:effectLst/>
                <a:latin typeface="Times New Roman" panose="02020603050405020304" pitchFamily="18" charset="0"/>
                <a:ea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endParaRPr>
          </a:p>
          <a:p>
            <a:pPr marL="342900" marR="0" lvl="0" indent="-342900" algn="just">
              <a:lnSpc>
                <a:spcPct val="115000"/>
              </a:lnSpc>
              <a:buFont typeface="Symbol" panose="05050102010706020507" pitchFamily="18" charset="2"/>
              <a:buChar char=""/>
              <a:tabLst>
                <a:tab pos="514350" algn="l"/>
              </a:tabLst>
            </a:pPr>
            <a:r>
              <a:rPr lang="vi-VN" sz="2000" b="1" dirty="0">
                <a:effectLst/>
                <a:latin typeface="Times New Roman" panose="02020603050405020304" pitchFamily="18" charset="0"/>
                <a:ea typeface="Times New Roman" panose="02020603050405020304" pitchFamily="18" charset="0"/>
              </a:rPr>
              <a:t>Tuân thủ quy tắc cấu trúc dữ liệu cho trước: </a:t>
            </a:r>
            <a:r>
              <a:rPr lang="vi-VN" sz="2000" dirty="0">
                <a:effectLst/>
                <a:latin typeface="Times New Roman" panose="02020603050405020304" pitchFamily="18" charset="0"/>
                <a:ea typeface="Times New Roman" panose="02020603050405020304" pitchFamily="18" charset="0"/>
              </a:rPr>
              <a:t>file được chia thành các dòng bao gồm:</a:t>
            </a:r>
            <a:endParaRPr lang="en-US" sz="2000" dirty="0">
              <a:effectLst/>
              <a:latin typeface="Times New Roman" panose="02020603050405020304" pitchFamily="18" charset="0"/>
              <a:ea typeface="Times New Roman" panose="02020603050405020304" pitchFamily="18" charset="0"/>
            </a:endParaRPr>
          </a:p>
          <a:p>
            <a:pPr marL="800100" lvl="1" indent="-342900">
              <a:lnSpc>
                <a:spcPct val="115000"/>
              </a:lnSpc>
              <a:buFont typeface="Courier New" panose="02070309020205020404" pitchFamily="49" charset="0"/>
              <a:buChar char="o"/>
              <a:tabLst>
                <a:tab pos="514350" algn="l"/>
              </a:tabLst>
            </a:pPr>
            <a:r>
              <a:rPr lang="vi-VN" sz="2000" b="1" dirty="0">
                <a:effectLst/>
                <a:latin typeface="Times New Roman" panose="02020603050405020304" pitchFamily="18" charset="0"/>
                <a:ea typeface="Times New Roman" panose="02020603050405020304" pitchFamily="18" charset="0"/>
              </a:rPr>
              <a:t>States:</a:t>
            </a:r>
            <a:r>
              <a:rPr lang="vi-VN" sz="2000" dirty="0">
                <a:effectLst/>
                <a:latin typeface="Times New Roman" panose="02020603050405020304" pitchFamily="18" charset="0"/>
                <a:ea typeface="Times New Roman" panose="02020603050405020304" pitchFamily="18" charset="0"/>
              </a:rPr>
              <a:t> dòng thứ </a:t>
            </a:r>
            <a:r>
              <a:rPr lang="vi-VN" sz="2000">
                <a:effectLst/>
                <a:latin typeface="Times New Roman" panose="02020603050405020304" pitchFamily="18" charset="0"/>
                <a:ea typeface="Times New Roman" panose="02020603050405020304" pitchFamily="18" charset="0"/>
              </a:rPr>
              <a:t>nhất,</a:t>
            </a:r>
            <a:r>
              <a:rPr lang="en-US" sz="2000">
                <a:effectLst/>
                <a:latin typeface="Times New Roman" panose="02020603050405020304" pitchFamily="18" charset="0"/>
                <a:ea typeface="Times New Roman" panose="02020603050405020304" pitchFamily="18" charset="0"/>
              </a:rPr>
              <a:t> </a:t>
            </a:r>
            <a:r>
              <a:rPr lang="vi-VN" sz="2000">
                <a:effectLst/>
                <a:latin typeface="Times New Roman" panose="02020603050405020304" pitchFamily="18" charset="0"/>
                <a:ea typeface="Times New Roman" panose="02020603050405020304" pitchFamily="18" charset="0"/>
              </a:rPr>
              <a:t>chứa </a:t>
            </a:r>
            <a:r>
              <a:rPr lang="vi-VN" sz="2000" dirty="0">
                <a:effectLst/>
                <a:latin typeface="Times New Roman" panose="02020603050405020304" pitchFamily="18" charset="0"/>
                <a:ea typeface="Times New Roman" panose="02020603050405020304" pitchFamily="18" charset="0"/>
              </a:rPr>
              <a:t>các trạng thái.</a:t>
            </a:r>
            <a:endParaRPr lang="en-US" sz="2000" dirty="0">
              <a:effectLst/>
              <a:latin typeface="Times New Roman" panose="02020603050405020304" pitchFamily="18" charset="0"/>
              <a:ea typeface="Times New Roman" panose="02020603050405020304" pitchFamily="18" charset="0"/>
            </a:endParaRPr>
          </a:p>
          <a:p>
            <a:pPr marL="800100" lvl="1" indent="-342900">
              <a:lnSpc>
                <a:spcPct val="115000"/>
              </a:lnSpc>
              <a:buFont typeface="Courier New" panose="02070309020205020404" pitchFamily="49" charset="0"/>
              <a:buChar char="o"/>
              <a:tabLst>
                <a:tab pos="514350" algn="l"/>
              </a:tabLst>
            </a:pPr>
            <a:r>
              <a:rPr lang="vi-VN" sz="2000" b="1" dirty="0">
                <a:effectLst/>
                <a:latin typeface="Times New Roman" panose="02020603050405020304" pitchFamily="18" charset="0"/>
                <a:ea typeface="Times New Roman" panose="02020603050405020304" pitchFamily="18" charset="0"/>
              </a:rPr>
              <a:t>Alphabet:</a:t>
            </a:r>
            <a:r>
              <a:rPr lang="vi-VN" sz="2000" dirty="0">
                <a:effectLst/>
                <a:latin typeface="Times New Roman" panose="02020603050405020304" pitchFamily="18" charset="0"/>
                <a:ea typeface="Times New Roman" panose="02020603050405020304" pitchFamily="18" charset="0"/>
              </a:rPr>
              <a:t> dòng thứ hai</a:t>
            </a:r>
            <a:r>
              <a:rPr lang="vi-VN" sz="2000">
                <a:effectLst/>
                <a:latin typeface="Times New Roman" panose="02020603050405020304" pitchFamily="18" charset="0"/>
                <a:ea typeface="Times New Roman" panose="02020603050405020304" pitchFamily="18" charset="0"/>
              </a:rPr>
              <a:t>, chứa </a:t>
            </a:r>
            <a:r>
              <a:rPr lang="vi-VN" sz="2000" dirty="0">
                <a:effectLst/>
                <a:latin typeface="Times New Roman" panose="02020603050405020304" pitchFamily="18" charset="0"/>
                <a:ea typeface="Times New Roman" panose="02020603050405020304" pitchFamily="18" charset="0"/>
              </a:rPr>
              <a:t>các ký tự đầu vào và epsilon.</a:t>
            </a:r>
            <a:endParaRPr lang="en-US" sz="2000" dirty="0">
              <a:effectLst/>
              <a:latin typeface="Times New Roman" panose="02020603050405020304" pitchFamily="18" charset="0"/>
              <a:ea typeface="Times New Roman" panose="02020603050405020304" pitchFamily="18" charset="0"/>
            </a:endParaRPr>
          </a:p>
          <a:p>
            <a:pPr marL="800100" lvl="1" indent="-342900">
              <a:lnSpc>
                <a:spcPct val="115000"/>
              </a:lnSpc>
              <a:buFont typeface="Courier New" panose="02070309020205020404" pitchFamily="49" charset="0"/>
              <a:buChar char="o"/>
              <a:tabLst>
                <a:tab pos="514350" algn="l"/>
              </a:tabLst>
            </a:pPr>
            <a:r>
              <a:rPr lang="vi-VN" sz="2000" b="1" dirty="0">
                <a:effectLst/>
                <a:latin typeface="Times New Roman" panose="02020603050405020304" pitchFamily="18" charset="0"/>
                <a:ea typeface="Times New Roman" panose="02020603050405020304" pitchFamily="18" charset="0"/>
              </a:rPr>
              <a:t>Start:</a:t>
            </a:r>
            <a:r>
              <a:rPr lang="vi-VN" sz="2000" dirty="0">
                <a:effectLst/>
                <a:latin typeface="Times New Roman" panose="02020603050405020304" pitchFamily="18" charset="0"/>
                <a:ea typeface="Times New Roman" panose="02020603050405020304" pitchFamily="18" charset="0"/>
              </a:rPr>
              <a:t> dòng thứ ba</a:t>
            </a:r>
            <a:r>
              <a:rPr lang="vi-VN" sz="2000">
                <a:effectLst/>
                <a:latin typeface="Times New Roman" panose="02020603050405020304" pitchFamily="18" charset="0"/>
                <a:ea typeface="Times New Roman" panose="02020603050405020304" pitchFamily="18" charset="0"/>
              </a:rPr>
              <a:t>, chứa </a:t>
            </a:r>
            <a:r>
              <a:rPr lang="vi-VN" sz="2000" dirty="0">
                <a:effectLst/>
                <a:latin typeface="Times New Roman" panose="02020603050405020304" pitchFamily="18" charset="0"/>
                <a:ea typeface="Times New Roman" panose="02020603050405020304" pitchFamily="18" charset="0"/>
              </a:rPr>
              <a:t>trạng thái bắt đầu.</a:t>
            </a:r>
            <a:endParaRPr lang="en-US" sz="2000" dirty="0">
              <a:effectLst/>
              <a:latin typeface="Times New Roman" panose="02020603050405020304" pitchFamily="18" charset="0"/>
              <a:ea typeface="Times New Roman" panose="02020603050405020304" pitchFamily="18" charset="0"/>
            </a:endParaRPr>
          </a:p>
          <a:p>
            <a:pPr marL="800100" lvl="1" indent="-342900">
              <a:lnSpc>
                <a:spcPct val="115000"/>
              </a:lnSpc>
              <a:buFont typeface="Courier New" panose="02070309020205020404" pitchFamily="49" charset="0"/>
              <a:buChar char="o"/>
              <a:tabLst>
                <a:tab pos="514350" algn="l"/>
              </a:tabLst>
            </a:pPr>
            <a:r>
              <a:rPr lang="vi-VN" sz="2000" b="1" dirty="0">
                <a:effectLst/>
                <a:latin typeface="Times New Roman" panose="02020603050405020304" pitchFamily="18" charset="0"/>
                <a:ea typeface="Times New Roman" panose="02020603050405020304" pitchFamily="18" charset="0"/>
              </a:rPr>
              <a:t>Accept:</a:t>
            </a:r>
            <a:r>
              <a:rPr lang="vi-VN" sz="2000" dirty="0">
                <a:effectLst/>
                <a:latin typeface="Times New Roman" panose="02020603050405020304" pitchFamily="18" charset="0"/>
                <a:ea typeface="Times New Roman" panose="02020603050405020304" pitchFamily="18" charset="0"/>
              </a:rPr>
              <a:t> dòng thứ tư</a:t>
            </a:r>
            <a:r>
              <a:rPr lang="vi-VN" sz="2000">
                <a:effectLst/>
                <a:latin typeface="Times New Roman" panose="02020603050405020304" pitchFamily="18" charset="0"/>
                <a:ea typeface="Times New Roman" panose="02020603050405020304" pitchFamily="18" charset="0"/>
              </a:rPr>
              <a:t>, chứa </a:t>
            </a:r>
            <a:r>
              <a:rPr lang="vi-VN" sz="2000" dirty="0">
                <a:effectLst/>
                <a:latin typeface="Times New Roman" panose="02020603050405020304" pitchFamily="18" charset="0"/>
                <a:ea typeface="Times New Roman" panose="02020603050405020304" pitchFamily="18" charset="0"/>
              </a:rPr>
              <a:t>trạng thái kết thúc.</a:t>
            </a:r>
            <a:endParaRPr lang="en-US" sz="2000" dirty="0">
              <a:effectLst/>
              <a:latin typeface="Times New Roman" panose="02020603050405020304" pitchFamily="18" charset="0"/>
              <a:ea typeface="Times New Roman" panose="02020603050405020304" pitchFamily="18" charset="0"/>
            </a:endParaRPr>
          </a:p>
          <a:p>
            <a:pPr marL="800100" lvl="1" indent="-342900">
              <a:lnSpc>
                <a:spcPct val="115000"/>
              </a:lnSpc>
              <a:buFont typeface="Courier New" panose="02070309020205020404" pitchFamily="49" charset="0"/>
              <a:buChar char="o"/>
              <a:tabLst>
                <a:tab pos="514350" algn="l"/>
              </a:tabLst>
            </a:pPr>
            <a:r>
              <a:rPr lang="vi-VN" sz="2000" b="1" dirty="0">
                <a:effectLst/>
                <a:latin typeface="Times New Roman" panose="02020603050405020304" pitchFamily="18" charset="0"/>
                <a:ea typeface="Times New Roman" panose="02020603050405020304" pitchFamily="18" charset="0"/>
              </a:rPr>
              <a:t>Transition:</a:t>
            </a:r>
            <a:r>
              <a:rPr lang="vi-VN" sz="2000" dirty="0">
                <a:effectLst/>
                <a:latin typeface="Times New Roman" panose="02020603050405020304" pitchFamily="18" charset="0"/>
                <a:ea typeface="Times New Roman" panose="02020603050405020304" pitchFamily="18" charset="0"/>
              </a:rPr>
              <a:t> các dòng từ dòng số năm trở </a:t>
            </a:r>
            <a:r>
              <a:rPr lang="vi-VN" sz="2000">
                <a:effectLst/>
                <a:latin typeface="Times New Roman" panose="02020603050405020304" pitchFamily="18" charset="0"/>
                <a:ea typeface="Times New Roman" panose="02020603050405020304" pitchFamily="18" charset="0"/>
              </a:rPr>
              <a:t>đi,</a:t>
            </a:r>
            <a:r>
              <a:rPr lang="en-US" sz="2000">
                <a:effectLst/>
                <a:latin typeface="Times New Roman" panose="02020603050405020304" pitchFamily="18" charset="0"/>
                <a:ea typeface="Times New Roman" panose="02020603050405020304" pitchFamily="18" charset="0"/>
              </a:rPr>
              <a:t> </a:t>
            </a:r>
            <a:r>
              <a:rPr lang="vi-VN" sz="2000">
                <a:effectLst/>
                <a:latin typeface="Times New Roman" panose="02020603050405020304" pitchFamily="18" charset="0"/>
                <a:ea typeface="Times New Roman" panose="02020603050405020304" pitchFamily="18" charset="0"/>
              </a:rPr>
              <a:t>chứa các </a:t>
            </a:r>
            <a:r>
              <a:rPr lang="en-US" sz="2000">
                <a:effectLst/>
                <a:latin typeface="Times New Roman" panose="02020603050405020304" pitchFamily="18" charset="0"/>
                <a:ea typeface="Times New Roman" panose="02020603050405020304" pitchFamily="18" charset="0"/>
              </a:rPr>
              <a:t>hàm </a:t>
            </a:r>
            <a:r>
              <a:rPr lang="vi-VN" sz="2000">
                <a:effectLst/>
                <a:latin typeface="Times New Roman" panose="02020603050405020304" pitchFamily="18" charset="0"/>
                <a:ea typeface="Times New Roman" panose="02020603050405020304" pitchFamily="18" charset="0"/>
              </a:rPr>
              <a:t>chuyển </a:t>
            </a:r>
            <a:r>
              <a:rPr lang="vi-VN" sz="2000" dirty="0">
                <a:effectLst/>
                <a:latin typeface="Times New Roman" panose="02020603050405020304" pitchFamily="18" charset="0"/>
                <a:ea typeface="Times New Roman" panose="02020603050405020304" pitchFamily="18" charset="0"/>
              </a:rPr>
              <a:t>đổi.</a:t>
            </a:r>
            <a:endParaRPr lang="en-US" sz="2000" dirty="0">
              <a:effectLst/>
              <a:latin typeface="Times New Roman" panose="02020603050405020304" pitchFamily="18" charset="0"/>
              <a:ea typeface="Times New Roman" panose="02020603050405020304" pitchFamily="18" charset="0"/>
            </a:endParaRPr>
          </a:p>
          <a:p>
            <a:endParaRPr lang="en-US" dirty="0"/>
          </a:p>
        </p:txBody>
      </p:sp>
      <p:sp>
        <p:nvSpPr>
          <p:cNvPr id="6" name="Title 1">
            <a:extLst>
              <a:ext uri="{FF2B5EF4-FFF2-40B4-BE49-F238E27FC236}">
                <a16:creationId xmlns:a16="http://schemas.microsoft.com/office/drawing/2014/main" id="{E4A71BAF-D8AB-4DD7-A7DC-DD40D36A7397}"/>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Tree>
    <p:extLst>
      <p:ext uri="{BB962C8B-B14F-4D97-AF65-F5344CB8AC3E}">
        <p14:creationId xmlns:p14="http://schemas.microsoft.com/office/powerpoint/2010/main" val="27700885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3244EAC-F0E7-102F-EA38-B4BBE51E095F}"/>
              </a:ext>
            </a:extLst>
          </p:cNvPr>
          <p:cNvSpPr>
            <a:spLocks noGrp="1"/>
          </p:cNvSpPr>
          <p:nvPr>
            <p:ph type="body" idx="1"/>
          </p:nvPr>
        </p:nvSpPr>
        <p:spPr>
          <a:xfrm>
            <a:off x="838200" y="892564"/>
            <a:ext cx="9966649" cy="4351338"/>
          </a:xfrm>
        </p:spPr>
        <p:txBody>
          <a:bodyPr>
            <a:normAutofit/>
          </a:bodyPr>
          <a:lstStyle/>
          <a:p>
            <a:pPr marL="228600" marR="0" indent="0">
              <a:lnSpc>
                <a:spcPct val="115000"/>
              </a:lnSpc>
            </a:pPr>
            <a:r>
              <a:rPr lang="en-US" b="1">
                <a:latin typeface="Times New Roman" panose="02020603050405020304" pitchFamily="18" charset="0"/>
              </a:rPr>
              <a:t>3.</a:t>
            </a:r>
            <a:r>
              <a:rPr lang="en-US" sz="2400" b="1">
                <a:effectLst/>
                <a:latin typeface="Times New Roman" panose="02020603050405020304" pitchFamily="18" charset="0"/>
              </a:rPr>
              <a:t> Chức năng đọc file dữ liệu </a:t>
            </a:r>
            <a:r>
              <a:rPr lang="vi-VN" sz="2400" b="1">
                <a:effectLst/>
                <a:latin typeface="Times New Roman" panose="02020603050405020304" pitchFamily="18" charset="0"/>
              </a:rPr>
              <a:t>NFAε</a:t>
            </a:r>
            <a:r>
              <a:rPr lang="en-US" sz="2400" b="1">
                <a:effectLst/>
                <a:latin typeface="Times New Roman" panose="02020603050405020304" pitchFamily="18" charset="0"/>
              </a:rPr>
              <a:t> cho trước</a:t>
            </a:r>
          </a:p>
          <a:p>
            <a:endParaRPr lang="en-US" dirty="0"/>
          </a:p>
        </p:txBody>
      </p:sp>
      <p:sp>
        <p:nvSpPr>
          <p:cNvPr id="6" name="Title 1">
            <a:extLst>
              <a:ext uri="{FF2B5EF4-FFF2-40B4-BE49-F238E27FC236}">
                <a16:creationId xmlns:a16="http://schemas.microsoft.com/office/drawing/2014/main" id="{E4A71BAF-D8AB-4DD7-A7DC-DD40D36A7397}"/>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pic>
        <p:nvPicPr>
          <p:cNvPr id="4" name="Picture 3">
            <a:extLst>
              <a:ext uri="{FF2B5EF4-FFF2-40B4-BE49-F238E27FC236}">
                <a16:creationId xmlns:a16="http://schemas.microsoft.com/office/drawing/2014/main" id="{CCC330FF-CFF4-4214-A6BA-9E819B242ED0}"/>
              </a:ext>
            </a:extLst>
          </p:cNvPr>
          <p:cNvPicPr/>
          <p:nvPr/>
        </p:nvPicPr>
        <p:blipFill>
          <a:blip r:embed="rId2">
            <a:extLst>
              <a:ext uri="{28A0092B-C50C-407E-A947-70E740481C1C}">
                <a14:useLocalDpi xmlns:a14="http://schemas.microsoft.com/office/drawing/2010/main" val="0"/>
              </a:ext>
            </a:extLst>
          </a:blip>
          <a:stretch>
            <a:fillRect/>
          </a:stretch>
        </p:blipFill>
        <p:spPr>
          <a:xfrm>
            <a:off x="4528456" y="1544118"/>
            <a:ext cx="3135086" cy="4558720"/>
          </a:xfrm>
          <a:prstGeom prst="rect">
            <a:avLst/>
          </a:prstGeom>
        </p:spPr>
      </p:pic>
      <p:sp>
        <p:nvSpPr>
          <p:cNvPr id="2" name="TextBox 1">
            <a:extLst>
              <a:ext uri="{FF2B5EF4-FFF2-40B4-BE49-F238E27FC236}">
                <a16:creationId xmlns:a16="http://schemas.microsoft.com/office/drawing/2014/main" id="{81A9F7AB-055E-487D-B061-F61D81151BE9}"/>
              </a:ext>
            </a:extLst>
          </p:cNvPr>
          <p:cNvSpPr txBox="1"/>
          <p:nvPr/>
        </p:nvSpPr>
        <p:spPr>
          <a:xfrm>
            <a:off x="4528456" y="6004909"/>
            <a:ext cx="3135086" cy="461665"/>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Ví dụ cấu trúc file mẫu</a:t>
            </a:r>
          </a:p>
        </p:txBody>
      </p:sp>
    </p:spTree>
    <p:extLst>
      <p:ext uri="{BB962C8B-B14F-4D97-AF65-F5344CB8AC3E}">
        <p14:creationId xmlns:p14="http://schemas.microsoft.com/office/powerpoint/2010/main" val="29884032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1E12B6-F763-8C27-68A5-D8491AF17E7D}"/>
              </a:ext>
            </a:extLst>
          </p:cNvPr>
          <p:cNvSpPr>
            <a:spLocks noGrp="1"/>
          </p:cNvSpPr>
          <p:nvPr>
            <p:ph type="body" idx="1"/>
          </p:nvPr>
        </p:nvSpPr>
        <p:spPr>
          <a:xfrm>
            <a:off x="838200" y="953399"/>
            <a:ext cx="9294845" cy="734403"/>
          </a:xfrm>
        </p:spPr>
        <p:txBody>
          <a:bodyPr/>
          <a:lstStyle/>
          <a:p>
            <a:r>
              <a:rPr lang="en-US" b="1">
                <a:latin typeface="Times New Roman" panose="02020603050405020304" pitchFamily="18" charset="0"/>
                <a:cs typeface="Times New Roman" panose="02020603050405020304" pitchFamily="18" charset="0"/>
              </a:rPr>
              <a:t>4. </a:t>
            </a:r>
            <a:r>
              <a:rPr lang="en-US" b="1">
                <a:effectLst/>
                <a:latin typeface="Times New Roman" panose="02020603050405020304" pitchFamily="18" charset="0"/>
                <a:ea typeface="Times New Roman" panose="02020603050405020304" pitchFamily="18" charset="0"/>
                <a:cs typeface="Times New Roman" panose="02020603050405020304" pitchFamily="18" charset="0"/>
              </a:rPr>
              <a:t>Chức năng chuyển đổi biểu thức chính quy (regex) sang </a:t>
            </a:r>
            <a:r>
              <a:rPr lang="vi-VN" sz="2400" b="1">
                <a:effectLst/>
                <a:latin typeface="Times New Roman" panose="02020603050405020304" pitchFamily="18" charset="0"/>
                <a:ea typeface="Times New Roman" panose="02020603050405020304" pitchFamily="18" charset="0"/>
              </a:rPr>
              <a:t>NFAε</a:t>
            </a:r>
            <a:endParaRPr lang="en-US" b="1"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5DD82547-D143-4305-AE26-6A2D9F7772A0}"/>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
        <p:nvSpPr>
          <p:cNvPr id="5" name="TextBox 4">
            <a:extLst>
              <a:ext uri="{FF2B5EF4-FFF2-40B4-BE49-F238E27FC236}">
                <a16:creationId xmlns:a16="http://schemas.microsoft.com/office/drawing/2014/main" id="{76F77280-CDC6-4E1E-A777-D53233A94B60}"/>
              </a:ext>
            </a:extLst>
          </p:cNvPr>
          <p:cNvSpPr txBox="1"/>
          <p:nvPr/>
        </p:nvSpPr>
        <p:spPr>
          <a:xfrm>
            <a:off x="1312507" y="1832207"/>
            <a:ext cx="4173115" cy="417871"/>
          </a:xfrm>
          <a:prstGeom prst="rect">
            <a:avLst/>
          </a:prstGeom>
          <a:noFill/>
        </p:spPr>
        <p:txBody>
          <a:bodyPr wrap="square">
            <a:spAutoFit/>
          </a:bodyPr>
          <a:lstStyle/>
          <a:p>
            <a:pPr marR="0" lvl="0" algn="just">
              <a:lnSpc>
                <a:spcPct val="115000"/>
              </a:lnSpc>
            </a:pPr>
            <a:r>
              <a:rPr lang="en-US" sz="2000" b="1">
                <a:latin typeface="Times New Roman" panose="02020603050405020304" pitchFamily="18" charset="0"/>
                <a:ea typeface="Times New Roman" panose="02020603050405020304" pitchFamily="18" charset="0"/>
              </a:rPr>
              <a:t>Thêm ký tự nối kết vào</a:t>
            </a:r>
            <a:r>
              <a:rPr lang="en-US" sz="2000" b="1">
                <a:effectLst/>
                <a:latin typeface="Times New Roman" panose="02020603050405020304" pitchFamily="18" charset="0"/>
                <a:ea typeface="Times New Roman" panose="02020603050405020304" pitchFamily="18" charset="0"/>
              </a:rPr>
              <a:t> regex</a:t>
            </a:r>
            <a:endParaRPr lang="en-US" sz="2000" b="1" dirty="0">
              <a:effectLst/>
              <a:latin typeface="Times New Roman" panose="02020603050405020304" pitchFamily="18" charset="0"/>
              <a:ea typeface="Times New Roman" panose="02020603050405020304" pitchFamily="18" charset="0"/>
            </a:endParaRPr>
          </a:p>
        </p:txBody>
      </p:sp>
      <p:sp>
        <p:nvSpPr>
          <p:cNvPr id="2" name="TextBox 1">
            <a:extLst>
              <a:ext uri="{FF2B5EF4-FFF2-40B4-BE49-F238E27FC236}">
                <a16:creationId xmlns:a16="http://schemas.microsoft.com/office/drawing/2014/main" id="{43DFCB67-6BAB-45EF-A4B9-976EB3C41210}"/>
              </a:ext>
            </a:extLst>
          </p:cNvPr>
          <p:cNvSpPr txBox="1"/>
          <p:nvPr/>
        </p:nvSpPr>
        <p:spPr>
          <a:xfrm>
            <a:off x="1632858" y="2217569"/>
            <a:ext cx="6120881" cy="707886"/>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Duyệt qua từng ký tự trong regex và thêm ký tự nối kết ‘.’ </a:t>
            </a:r>
          </a:p>
          <a:p>
            <a:r>
              <a:rPr lang="en-US" sz="2000">
                <a:latin typeface="Times New Roman" panose="02020603050405020304" pitchFamily="18" charset="0"/>
                <a:cs typeface="Times New Roman" panose="02020603050405020304" pitchFamily="18" charset="0"/>
              </a:rPr>
              <a:t>Điều này giúp việc chuyển đổi sang </a:t>
            </a:r>
            <a:r>
              <a:rPr lang="vi-VN" sz="2000">
                <a:effectLst/>
                <a:latin typeface="Times New Roman" panose="02020603050405020304" pitchFamily="18" charset="0"/>
                <a:ea typeface="Times New Roman" panose="02020603050405020304" pitchFamily="18" charset="0"/>
                <a:cs typeface="Times New Roman" panose="02020603050405020304" pitchFamily="18" charset="0"/>
              </a:rPr>
              <a:t>NFAε</a:t>
            </a:r>
            <a:r>
              <a:rPr lang="en-US" sz="2000">
                <a:effectLst/>
                <a:latin typeface="Times New Roman" panose="02020603050405020304" pitchFamily="18" charset="0"/>
                <a:ea typeface="Times New Roman" panose="02020603050405020304" pitchFamily="18" charset="0"/>
                <a:cs typeface="Times New Roman" panose="02020603050405020304" pitchFamily="18" charset="0"/>
              </a:rPr>
              <a:t> dễ dàng hơn.</a:t>
            </a:r>
            <a:endParaRPr lang="en-US" sz="200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5086F8B-4969-43AB-930A-C0554E07D1EE}"/>
              </a:ext>
            </a:extLst>
          </p:cNvPr>
          <p:cNvSpPr txBox="1"/>
          <p:nvPr/>
        </p:nvSpPr>
        <p:spPr>
          <a:xfrm>
            <a:off x="2151770" y="4312688"/>
            <a:ext cx="748923" cy="400110"/>
          </a:xfrm>
          <a:prstGeom prst="rect">
            <a:avLst/>
          </a:prstGeom>
          <a:noFill/>
        </p:spPr>
        <p:txBody>
          <a:bodyPr wrap="none" rtlCol="0">
            <a:spAutoFit/>
          </a:bodyPr>
          <a:lstStyle/>
          <a:p>
            <a:r>
              <a:rPr lang="en-US" sz="2000">
                <a:latin typeface="Times New Roman" panose="02020603050405020304" pitchFamily="18" charset="0"/>
                <a:cs typeface="Times New Roman" panose="02020603050405020304" pitchFamily="18" charset="0"/>
              </a:rPr>
              <a:t>01*|1</a:t>
            </a:r>
          </a:p>
        </p:txBody>
      </p:sp>
      <p:sp>
        <p:nvSpPr>
          <p:cNvPr id="7" name="Arrow: Right 6">
            <a:extLst>
              <a:ext uri="{FF2B5EF4-FFF2-40B4-BE49-F238E27FC236}">
                <a16:creationId xmlns:a16="http://schemas.microsoft.com/office/drawing/2014/main" id="{D89A1053-476F-4071-99B5-F50AD45BD7AD}"/>
              </a:ext>
            </a:extLst>
          </p:cNvPr>
          <p:cNvSpPr/>
          <p:nvPr/>
        </p:nvSpPr>
        <p:spPr>
          <a:xfrm>
            <a:off x="2854275" y="4399383"/>
            <a:ext cx="395583" cy="19594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9" name="TextBox 8">
            <a:extLst>
              <a:ext uri="{FF2B5EF4-FFF2-40B4-BE49-F238E27FC236}">
                <a16:creationId xmlns:a16="http://schemas.microsoft.com/office/drawing/2014/main" id="{EFE92726-F753-4F8E-9D2C-D5231F93E3AA}"/>
              </a:ext>
            </a:extLst>
          </p:cNvPr>
          <p:cNvSpPr txBox="1"/>
          <p:nvPr/>
        </p:nvSpPr>
        <p:spPr>
          <a:xfrm>
            <a:off x="3249858" y="4326728"/>
            <a:ext cx="930256" cy="400110"/>
          </a:xfrm>
          <a:prstGeom prst="rect">
            <a:avLst/>
          </a:prstGeom>
          <a:noFill/>
        </p:spPr>
        <p:txBody>
          <a:bodyPr wrap="square">
            <a:spAutoFit/>
          </a:bodyPr>
          <a:lstStyle/>
          <a:p>
            <a:r>
              <a:rPr lang="en-US" sz="2000">
                <a:latin typeface="Times New Roman" panose="02020603050405020304" pitchFamily="18" charset="0"/>
                <a:cs typeface="Times New Roman" panose="02020603050405020304" pitchFamily="18" charset="0"/>
              </a:rPr>
              <a:t>0.1*|1</a:t>
            </a:r>
            <a:endParaRPr lang="en-US" sz="2000"/>
          </a:p>
        </p:txBody>
      </p:sp>
      <p:sp>
        <p:nvSpPr>
          <p:cNvPr id="11" name="TextBox 10">
            <a:extLst>
              <a:ext uri="{FF2B5EF4-FFF2-40B4-BE49-F238E27FC236}">
                <a16:creationId xmlns:a16="http://schemas.microsoft.com/office/drawing/2014/main" id="{D9F47D40-EDC0-4A9D-9E75-9A16DC1C73C7}"/>
              </a:ext>
            </a:extLst>
          </p:cNvPr>
          <p:cNvSpPr txBox="1"/>
          <p:nvPr/>
        </p:nvSpPr>
        <p:spPr>
          <a:xfrm>
            <a:off x="1312507" y="3075631"/>
            <a:ext cx="6097554" cy="400110"/>
          </a:xfrm>
          <a:prstGeom prst="rect">
            <a:avLst/>
          </a:prstGeom>
          <a:noFill/>
        </p:spPr>
        <p:txBody>
          <a:bodyPr wrap="square">
            <a:spAutoFit/>
          </a:bodyPr>
          <a:lstStyle/>
          <a:p>
            <a:r>
              <a:rPr lang="en-US" sz="2000" b="1">
                <a:latin typeface="Times New Roman" panose="02020603050405020304" pitchFamily="18" charset="0"/>
                <a:cs typeface="Times New Roman" panose="02020603050405020304" pitchFamily="18" charset="0"/>
              </a:rPr>
              <a:t>Ví dụ: </a:t>
            </a:r>
            <a:endParaRPr lang="en-US" sz="2000"/>
          </a:p>
        </p:txBody>
      </p:sp>
      <p:sp>
        <p:nvSpPr>
          <p:cNvPr id="12" name="TextBox 11">
            <a:extLst>
              <a:ext uri="{FF2B5EF4-FFF2-40B4-BE49-F238E27FC236}">
                <a16:creationId xmlns:a16="http://schemas.microsoft.com/office/drawing/2014/main" id="{411CD46A-4DF2-485A-89A4-519F27DC6C82}"/>
              </a:ext>
            </a:extLst>
          </p:cNvPr>
          <p:cNvSpPr txBox="1"/>
          <p:nvPr/>
        </p:nvSpPr>
        <p:spPr>
          <a:xfrm>
            <a:off x="2339321" y="3689360"/>
            <a:ext cx="540533" cy="400110"/>
          </a:xfrm>
          <a:prstGeom prst="rect">
            <a:avLst/>
          </a:prstGeom>
          <a:noFill/>
        </p:spPr>
        <p:txBody>
          <a:bodyPr wrap="none" rtlCol="0">
            <a:spAutoFit/>
          </a:bodyPr>
          <a:lstStyle/>
          <a:p>
            <a:r>
              <a:rPr lang="en-US" sz="2000">
                <a:latin typeface="Times New Roman" panose="02020603050405020304" pitchFamily="18" charset="0"/>
                <a:cs typeface="Times New Roman" panose="02020603050405020304" pitchFamily="18" charset="0"/>
              </a:rPr>
              <a:t>abc</a:t>
            </a:r>
          </a:p>
        </p:txBody>
      </p:sp>
      <p:sp>
        <p:nvSpPr>
          <p:cNvPr id="13" name="Arrow: Right 12">
            <a:extLst>
              <a:ext uri="{FF2B5EF4-FFF2-40B4-BE49-F238E27FC236}">
                <a16:creationId xmlns:a16="http://schemas.microsoft.com/office/drawing/2014/main" id="{A03D76AB-9BB6-4764-9061-93C72CA22837}"/>
              </a:ext>
            </a:extLst>
          </p:cNvPr>
          <p:cNvSpPr/>
          <p:nvPr/>
        </p:nvSpPr>
        <p:spPr>
          <a:xfrm>
            <a:off x="2856724" y="3818320"/>
            <a:ext cx="395583" cy="19594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4" name="TextBox 13">
            <a:extLst>
              <a:ext uri="{FF2B5EF4-FFF2-40B4-BE49-F238E27FC236}">
                <a16:creationId xmlns:a16="http://schemas.microsoft.com/office/drawing/2014/main" id="{4174E76C-677D-445D-82A3-4C34F4DA62F1}"/>
              </a:ext>
            </a:extLst>
          </p:cNvPr>
          <p:cNvSpPr txBox="1"/>
          <p:nvPr/>
        </p:nvSpPr>
        <p:spPr>
          <a:xfrm>
            <a:off x="3249858" y="3689360"/>
            <a:ext cx="668773" cy="400110"/>
          </a:xfrm>
          <a:prstGeom prst="rect">
            <a:avLst/>
          </a:prstGeom>
          <a:noFill/>
        </p:spPr>
        <p:txBody>
          <a:bodyPr wrap="none" rtlCol="0">
            <a:spAutoFit/>
          </a:bodyPr>
          <a:lstStyle/>
          <a:p>
            <a:r>
              <a:rPr lang="en-US" sz="2000">
                <a:latin typeface="Times New Roman" panose="02020603050405020304" pitchFamily="18" charset="0"/>
                <a:cs typeface="Times New Roman" panose="02020603050405020304" pitchFamily="18" charset="0"/>
              </a:rPr>
              <a:t>a.b.c</a:t>
            </a:r>
          </a:p>
        </p:txBody>
      </p:sp>
    </p:spTree>
    <p:extLst>
      <p:ext uri="{BB962C8B-B14F-4D97-AF65-F5344CB8AC3E}">
        <p14:creationId xmlns:p14="http://schemas.microsoft.com/office/powerpoint/2010/main" val="7513802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DD82547-D143-4305-AE26-6A2D9F7772A0}"/>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
        <p:nvSpPr>
          <p:cNvPr id="5" name="TextBox 4">
            <a:extLst>
              <a:ext uri="{FF2B5EF4-FFF2-40B4-BE49-F238E27FC236}">
                <a16:creationId xmlns:a16="http://schemas.microsoft.com/office/drawing/2014/main" id="{76F77280-CDC6-4E1E-A777-D53233A94B60}"/>
              </a:ext>
            </a:extLst>
          </p:cNvPr>
          <p:cNvSpPr txBox="1"/>
          <p:nvPr/>
        </p:nvSpPr>
        <p:spPr>
          <a:xfrm>
            <a:off x="838200" y="1478866"/>
            <a:ext cx="4630315" cy="417871"/>
          </a:xfrm>
          <a:prstGeom prst="rect">
            <a:avLst/>
          </a:prstGeom>
          <a:noFill/>
        </p:spPr>
        <p:txBody>
          <a:bodyPr wrap="square">
            <a:spAutoFit/>
          </a:bodyPr>
          <a:lstStyle/>
          <a:p>
            <a:pPr marR="0" lvl="0" algn="just">
              <a:lnSpc>
                <a:spcPct val="115000"/>
              </a:lnSpc>
            </a:pPr>
            <a:r>
              <a:rPr lang="en-US" sz="2000" b="1">
                <a:effectLst/>
                <a:latin typeface="Times New Roman" panose="02020603050405020304" pitchFamily="18" charset="0"/>
                <a:ea typeface="Times New Roman" panose="02020603050405020304" pitchFamily="18" charset="0"/>
              </a:rPr>
              <a:t>Chuyển đổi regex từ infix sang postfix</a:t>
            </a:r>
            <a:endParaRPr lang="en-US" sz="2000" b="1" dirty="0">
              <a:effectLst/>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8319B55E-CA3D-42C6-9341-9BAD535442E4}"/>
              </a:ext>
            </a:extLst>
          </p:cNvPr>
          <p:cNvSpPr txBox="1"/>
          <p:nvPr/>
        </p:nvSpPr>
        <p:spPr>
          <a:xfrm>
            <a:off x="772886" y="1815745"/>
            <a:ext cx="11188183" cy="5121402"/>
          </a:xfrm>
          <a:prstGeom prst="rect">
            <a:avLst/>
          </a:prstGeom>
          <a:noFill/>
        </p:spPr>
        <p:txBody>
          <a:bodyPr wrap="square" rtlCol="0">
            <a:spAutoFit/>
          </a:bodyPr>
          <a:lstStyle/>
          <a:p>
            <a:pPr marL="342900" marR="0" lvl="0" indent="-342900">
              <a:lnSpc>
                <a:spcPct val="107000"/>
              </a:lnSpc>
              <a:spcBef>
                <a:spcPts val="0"/>
              </a:spcBef>
              <a:spcAft>
                <a:spcPts val="600"/>
              </a:spcAft>
              <a:buSzPts val="1000"/>
              <a:buFont typeface="Symbol" panose="05050102010706020507" pitchFamily="18" charset="2"/>
              <a:buChar char=""/>
              <a:tabLst>
                <a:tab pos="457200" algn="l"/>
              </a:tabLst>
            </a:pPr>
            <a:r>
              <a:rPr lang="en-US" sz="2000">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Ta có độ ưu tiên tăng dần của các toán tử là: ‘|’ , ‘.’, ‘*’</a:t>
            </a:r>
          </a:p>
          <a:p>
            <a:pPr marL="342900" marR="0" lvl="0" indent="-342900">
              <a:lnSpc>
                <a:spcPct val="107000"/>
              </a:lnSpc>
              <a:spcBef>
                <a:spcPts val="0"/>
              </a:spcBef>
              <a:spcAft>
                <a:spcPts val="600"/>
              </a:spcAft>
              <a:buSzPts val="1000"/>
              <a:buFont typeface="Symbol" panose="05050102010706020507" pitchFamily="18" charset="2"/>
              <a:buChar char=""/>
              <a:tabLst>
                <a:tab pos="457200" algn="l"/>
              </a:tabLst>
            </a:pPr>
            <a:r>
              <a:rPr lang="en-US" sz="2000">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Khởi tạo ta có một mảng output và một stack rỗng – stack có nhiệm vụ lưu các toán tử và cặp dấu ‘(’, ‘)’</a:t>
            </a:r>
            <a:endParaRPr lang="en-US" sz="2000">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600"/>
              </a:spcAft>
              <a:buSzPts val="1000"/>
              <a:buFont typeface="Symbol" panose="05050102010706020507" pitchFamily="18" charset="2"/>
              <a:buChar char=""/>
              <a:tabLst>
                <a:tab pos="457200" algn="l"/>
              </a:tabLst>
            </a:pPr>
            <a:r>
              <a:rPr lang="en-US" sz="2000">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Duyệt qua từng ký tự trong regex:</a:t>
            </a:r>
            <a:endParaRPr lang="en-US" sz="2000">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600"/>
              </a:spcAft>
              <a:buSzPts val="1000"/>
              <a:buFont typeface="Courier New" panose="02070309020205020404" pitchFamily="49" charset="0"/>
              <a:buChar char="o"/>
              <a:tabLst>
                <a:tab pos="914400" algn="l"/>
              </a:tabLst>
            </a:pPr>
            <a:r>
              <a:rPr lang="en-US" sz="2000">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Nếu là ký tự nhập, ta push vào output.</a:t>
            </a:r>
            <a:endParaRPr lang="en-US" sz="2000">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600"/>
              </a:spcAft>
              <a:buSzPts val="1000"/>
              <a:buFont typeface="Courier New" panose="02070309020205020404" pitchFamily="49" charset="0"/>
              <a:buChar char="o"/>
              <a:tabLst>
                <a:tab pos="914400" algn="l"/>
              </a:tabLst>
            </a:pPr>
            <a:r>
              <a:rPr lang="en-US" sz="2000">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Nếu gặp toán tử ‘|’ , ‘.’, ‘*’:</a:t>
            </a:r>
            <a:endParaRPr lang="en-US" sz="2000">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endParaRPr>
          </a:p>
          <a:p>
            <a:pPr marL="1143000" marR="0" lvl="2" indent="-228600">
              <a:lnSpc>
                <a:spcPct val="107000"/>
              </a:lnSpc>
              <a:spcBef>
                <a:spcPts val="0"/>
              </a:spcBef>
              <a:spcAft>
                <a:spcPts val="600"/>
              </a:spcAft>
              <a:buSzPts val="1000"/>
              <a:buFont typeface="Wingdings" panose="05000000000000000000" pitchFamily="2" charset="2"/>
              <a:buChar char=""/>
              <a:tabLst>
                <a:tab pos="1371600" algn="l"/>
              </a:tabLst>
            </a:pPr>
            <a:r>
              <a:rPr lang="en-US" sz="2000">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Thực viện vòng lặp kiểm tra, nếu ở đỉnh stack là toán tử, mà nó có độ ưu tiên </a:t>
            </a:r>
            <a:r>
              <a:rPr lang="en-US" sz="2000" b="1">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lớn hơn hoặc bằng</a:t>
            </a:r>
            <a:r>
              <a:rPr lang="en-US" sz="2000">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 toán tử hiện tại thì ta lấy toán tử đó ra (pop) khỏistack và push vào output.</a:t>
            </a:r>
            <a:endParaRPr lang="en-US" sz="2000">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endParaRPr>
          </a:p>
          <a:p>
            <a:pPr marL="1143000" marR="0" lvl="2" indent="-228600">
              <a:lnSpc>
                <a:spcPct val="107000"/>
              </a:lnSpc>
              <a:spcBef>
                <a:spcPts val="0"/>
              </a:spcBef>
              <a:spcAft>
                <a:spcPts val="600"/>
              </a:spcAft>
              <a:buSzPts val="1000"/>
              <a:buFont typeface="Wingdings" panose="05000000000000000000" pitchFamily="2" charset="2"/>
              <a:buChar char=""/>
              <a:tabLst>
                <a:tab pos="1371600" algn="l"/>
              </a:tabLst>
            </a:pPr>
            <a:r>
              <a:rPr lang="en-US" sz="2000">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Push toán tử hiện tại vào stack.</a:t>
            </a:r>
            <a:endParaRPr lang="en-US" sz="2000">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600"/>
              </a:spcAft>
              <a:buSzPts val="1000"/>
              <a:buFont typeface="Courier New" panose="02070309020205020404" pitchFamily="49" charset="0"/>
              <a:buChar char="o"/>
              <a:tabLst>
                <a:tab pos="914400" algn="l"/>
              </a:tabLst>
            </a:pPr>
            <a:r>
              <a:rPr lang="en-US" sz="2000">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Nếu gặp dấu ‘(’, ta push vào stack.</a:t>
            </a:r>
            <a:endParaRPr lang="en-US" sz="2000">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600"/>
              </a:spcAft>
              <a:buSzPts val="1000"/>
              <a:buFont typeface="Courier New" panose="02070309020205020404" pitchFamily="49" charset="0"/>
              <a:buChar char="o"/>
              <a:tabLst>
                <a:tab pos="914400" algn="l"/>
              </a:tabLst>
            </a:pPr>
            <a:r>
              <a:rPr lang="en-US" sz="2000">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Nếu gặp dấu  ‘)’, ta thực hiện vòng lặp lấy các toán tử trong stack và push vào output cho đến khi gặp dấu ‘(’ (ta pop luôn cả dấu ‘(’ ra khỏi stack).</a:t>
            </a:r>
            <a:endParaRPr lang="en-US" sz="2000">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600"/>
              </a:spcAft>
              <a:buSzPts val="1000"/>
              <a:buFont typeface="Symbol" panose="05050102010706020507" pitchFamily="18" charset="2"/>
              <a:buChar char=""/>
              <a:tabLst>
                <a:tab pos="457200" algn="l"/>
              </a:tabLst>
            </a:pPr>
            <a:r>
              <a:rPr lang="en-US" sz="2000">
                <a:solidFill>
                  <a:srgbClr val="1B1B1B"/>
                </a:solidFill>
                <a:effectLst/>
                <a:latin typeface="Times New Roman" panose="02020603050405020304" pitchFamily="18" charset="0"/>
                <a:ea typeface="Times New Roman" panose="02020603050405020304" pitchFamily="18" charset="0"/>
                <a:cs typeface="Times New Roman" panose="02020603050405020304" pitchFamily="18" charset="0"/>
              </a:rPr>
              <a:t>Sau khi kết thúc vòng lặp, nếu trong stack vẫn còn toán tử, ta sẽ push hết vào mảng output.</a:t>
            </a:r>
            <a:endParaRPr lang="en-US" sz="2000">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a:p>
        </p:txBody>
      </p:sp>
      <p:sp>
        <p:nvSpPr>
          <p:cNvPr id="12" name="Text Placeholder 2">
            <a:extLst>
              <a:ext uri="{FF2B5EF4-FFF2-40B4-BE49-F238E27FC236}">
                <a16:creationId xmlns:a16="http://schemas.microsoft.com/office/drawing/2014/main" id="{255B9674-AD86-477C-AB7E-3DA0FC6F39EE}"/>
              </a:ext>
            </a:extLst>
          </p:cNvPr>
          <p:cNvSpPr>
            <a:spLocks noGrp="1"/>
          </p:cNvSpPr>
          <p:nvPr>
            <p:ph type="body" idx="1"/>
          </p:nvPr>
        </p:nvSpPr>
        <p:spPr>
          <a:xfrm>
            <a:off x="567612" y="921746"/>
            <a:ext cx="9294845" cy="734403"/>
          </a:xfrm>
        </p:spPr>
        <p:txBody>
          <a:bodyPr/>
          <a:lstStyle/>
          <a:p>
            <a:r>
              <a:rPr lang="en-US" b="1">
                <a:latin typeface="Times New Roman" panose="02020603050405020304" pitchFamily="18" charset="0"/>
                <a:cs typeface="Times New Roman" panose="02020603050405020304" pitchFamily="18" charset="0"/>
              </a:rPr>
              <a:t>4. </a:t>
            </a:r>
            <a:r>
              <a:rPr lang="en-US" b="1">
                <a:effectLst/>
                <a:latin typeface="Times New Roman" panose="02020603050405020304" pitchFamily="18" charset="0"/>
                <a:ea typeface="Times New Roman" panose="02020603050405020304" pitchFamily="18" charset="0"/>
                <a:cs typeface="Times New Roman" panose="02020603050405020304" pitchFamily="18" charset="0"/>
              </a:rPr>
              <a:t>Chức năng chuyển đổi biểu thức chính quy (regex) sang </a:t>
            </a:r>
            <a:r>
              <a:rPr lang="vi-VN" sz="2400" b="1">
                <a:effectLst/>
                <a:latin typeface="Times New Roman" panose="02020603050405020304" pitchFamily="18" charset="0"/>
                <a:ea typeface="Times New Roman" panose="02020603050405020304" pitchFamily="18" charset="0"/>
              </a:rPr>
              <a:t>NFAε</a:t>
            </a:r>
            <a:endParaRPr lang="en-US" b="1"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68957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DD82547-D143-4305-AE26-6A2D9F7772A0}"/>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
        <p:nvSpPr>
          <p:cNvPr id="5" name="TextBox 4">
            <a:extLst>
              <a:ext uri="{FF2B5EF4-FFF2-40B4-BE49-F238E27FC236}">
                <a16:creationId xmlns:a16="http://schemas.microsoft.com/office/drawing/2014/main" id="{76F77280-CDC6-4E1E-A777-D53233A94B60}"/>
              </a:ext>
            </a:extLst>
          </p:cNvPr>
          <p:cNvSpPr txBox="1"/>
          <p:nvPr/>
        </p:nvSpPr>
        <p:spPr>
          <a:xfrm>
            <a:off x="1201318" y="1514359"/>
            <a:ext cx="4714290" cy="417871"/>
          </a:xfrm>
          <a:prstGeom prst="rect">
            <a:avLst/>
          </a:prstGeom>
          <a:noFill/>
        </p:spPr>
        <p:txBody>
          <a:bodyPr wrap="square">
            <a:spAutoFit/>
          </a:bodyPr>
          <a:lstStyle/>
          <a:p>
            <a:pPr marR="0" lvl="0" algn="just">
              <a:lnSpc>
                <a:spcPct val="115000"/>
              </a:lnSpc>
            </a:pPr>
            <a:r>
              <a:rPr lang="en-US" sz="2000" b="1">
                <a:effectLst/>
                <a:latin typeface="Times New Roman" panose="02020603050405020304" pitchFamily="18" charset="0"/>
                <a:ea typeface="Times New Roman" panose="02020603050405020304" pitchFamily="18" charset="0"/>
              </a:rPr>
              <a:t>Chuyển đổi regex từ infix sang postfix</a:t>
            </a:r>
            <a:endParaRPr lang="en-US" sz="2000" b="1" dirty="0">
              <a:effectLst/>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8319B55E-CA3D-42C6-9341-9BAD535442E4}"/>
              </a:ext>
            </a:extLst>
          </p:cNvPr>
          <p:cNvSpPr txBox="1"/>
          <p:nvPr/>
        </p:nvSpPr>
        <p:spPr>
          <a:xfrm>
            <a:off x="976605" y="1975062"/>
            <a:ext cx="1241749" cy="399405"/>
          </a:xfrm>
          <a:prstGeom prst="rect">
            <a:avLst/>
          </a:prstGeom>
          <a:noFill/>
        </p:spPr>
        <p:txBody>
          <a:bodyPr wrap="square" rtlCol="0">
            <a:spAutoFit/>
          </a:bodyPr>
          <a:lstStyle/>
          <a:p>
            <a:pPr marR="0" lvl="0">
              <a:lnSpc>
                <a:spcPct val="107000"/>
              </a:lnSpc>
              <a:spcBef>
                <a:spcPts val="0"/>
              </a:spcBef>
              <a:spcAft>
                <a:spcPts val="600"/>
              </a:spcAft>
              <a:buSzPts val="1000"/>
              <a:tabLst>
                <a:tab pos="457200" algn="l"/>
              </a:tabLst>
            </a:pPr>
            <a:r>
              <a:rPr lang="en-US" sz="2000" b="1">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rPr>
              <a:t>Ví dụ:</a:t>
            </a:r>
          </a:p>
        </p:txBody>
      </p:sp>
      <p:sp>
        <p:nvSpPr>
          <p:cNvPr id="12" name="Text Placeholder 2">
            <a:extLst>
              <a:ext uri="{FF2B5EF4-FFF2-40B4-BE49-F238E27FC236}">
                <a16:creationId xmlns:a16="http://schemas.microsoft.com/office/drawing/2014/main" id="{255B9674-AD86-477C-AB7E-3DA0FC6F39EE}"/>
              </a:ext>
            </a:extLst>
          </p:cNvPr>
          <p:cNvSpPr>
            <a:spLocks noGrp="1"/>
          </p:cNvSpPr>
          <p:nvPr>
            <p:ph type="body" idx="1"/>
          </p:nvPr>
        </p:nvSpPr>
        <p:spPr>
          <a:xfrm>
            <a:off x="838200" y="953399"/>
            <a:ext cx="9294845" cy="734403"/>
          </a:xfrm>
        </p:spPr>
        <p:txBody>
          <a:bodyPr/>
          <a:lstStyle/>
          <a:p>
            <a:r>
              <a:rPr lang="en-US" b="1">
                <a:latin typeface="Times New Roman" panose="02020603050405020304" pitchFamily="18" charset="0"/>
                <a:cs typeface="Times New Roman" panose="02020603050405020304" pitchFamily="18" charset="0"/>
              </a:rPr>
              <a:t>4. </a:t>
            </a:r>
            <a:r>
              <a:rPr lang="en-US" b="1">
                <a:effectLst/>
                <a:latin typeface="Times New Roman" panose="02020603050405020304" pitchFamily="18" charset="0"/>
                <a:ea typeface="Times New Roman" panose="02020603050405020304" pitchFamily="18" charset="0"/>
                <a:cs typeface="Times New Roman" panose="02020603050405020304" pitchFamily="18" charset="0"/>
              </a:rPr>
              <a:t>Chức năng chuyển đổi biểu thức chính quy (regex) sang </a:t>
            </a:r>
            <a:r>
              <a:rPr lang="vi-VN" sz="2400" b="1">
                <a:effectLst/>
                <a:latin typeface="Times New Roman" panose="02020603050405020304" pitchFamily="18" charset="0"/>
                <a:ea typeface="Times New Roman" panose="02020603050405020304" pitchFamily="18" charset="0"/>
              </a:rPr>
              <a:t>NFAε</a:t>
            </a:r>
            <a:endParaRPr lang="en-US" b="1"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D4918E1D-CD6C-4A36-9643-F6182DAAC16C}"/>
              </a:ext>
            </a:extLst>
          </p:cNvPr>
          <p:cNvSpPr txBox="1"/>
          <p:nvPr/>
        </p:nvSpPr>
        <p:spPr>
          <a:xfrm>
            <a:off x="1658517" y="2422444"/>
            <a:ext cx="552838" cy="400110"/>
          </a:xfrm>
          <a:prstGeom prst="rect">
            <a:avLst/>
          </a:prstGeom>
          <a:noFill/>
        </p:spPr>
        <p:txBody>
          <a:bodyPr wrap="square">
            <a:spAutoFit/>
          </a:bodyPr>
          <a:lstStyle/>
          <a:p>
            <a:r>
              <a:rPr lang="en-US" sz="2000">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rPr>
              <a:t>0|1</a:t>
            </a:r>
            <a:endParaRPr lang="en-US" sz="2000"/>
          </a:p>
        </p:txBody>
      </p:sp>
      <p:sp>
        <p:nvSpPr>
          <p:cNvPr id="9" name="Arrow: Right 8">
            <a:extLst>
              <a:ext uri="{FF2B5EF4-FFF2-40B4-BE49-F238E27FC236}">
                <a16:creationId xmlns:a16="http://schemas.microsoft.com/office/drawing/2014/main" id="{0CD60E36-E18A-42A8-A631-8296E9797A62}"/>
              </a:ext>
            </a:extLst>
          </p:cNvPr>
          <p:cNvSpPr/>
          <p:nvPr/>
        </p:nvSpPr>
        <p:spPr>
          <a:xfrm>
            <a:off x="2211355" y="2509138"/>
            <a:ext cx="395583" cy="19594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0" name="TextBox 9">
            <a:extLst>
              <a:ext uri="{FF2B5EF4-FFF2-40B4-BE49-F238E27FC236}">
                <a16:creationId xmlns:a16="http://schemas.microsoft.com/office/drawing/2014/main" id="{3FC67437-6FFD-4479-A047-24F8DFDC9B92}"/>
              </a:ext>
            </a:extLst>
          </p:cNvPr>
          <p:cNvSpPr txBox="1"/>
          <p:nvPr/>
        </p:nvSpPr>
        <p:spPr>
          <a:xfrm>
            <a:off x="2707045" y="2422444"/>
            <a:ext cx="552838" cy="400110"/>
          </a:xfrm>
          <a:prstGeom prst="rect">
            <a:avLst/>
          </a:prstGeom>
          <a:noFill/>
        </p:spPr>
        <p:txBody>
          <a:bodyPr wrap="square">
            <a:spAutoFit/>
          </a:bodyPr>
          <a:lstStyle/>
          <a:p>
            <a:r>
              <a:rPr lang="en-US" sz="2000">
                <a:solidFill>
                  <a:srgbClr val="1B1B1B"/>
                </a:solidFill>
                <a:effectLst/>
                <a:latin typeface="Times New Roman" panose="02020603050405020304" pitchFamily="18" charset="0"/>
                <a:ea typeface="Calibri" panose="020F0502020204030204" pitchFamily="34" charset="0"/>
                <a:cs typeface="Times New Roman" panose="02020603050405020304" pitchFamily="18" charset="0"/>
              </a:rPr>
              <a:t>01|</a:t>
            </a:r>
            <a:endParaRPr lang="en-US" sz="2000"/>
          </a:p>
        </p:txBody>
      </p:sp>
      <p:sp>
        <p:nvSpPr>
          <p:cNvPr id="11" name="TextBox 10">
            <a:extLst>
              <a:ext uri="{FF2B5EF4-FFF2-40B4-BE49-F238E27FC236}">
                <a16:creationId xmlns:a16="http://schemas.microsoft.com/office/drawing/2014/main" id="{5129FF61-BD00-4B19-8049-964A57C769EA}"/>
              </a:ext>
            </a:extLst>
          </p:cNvPr>
          <p:cNvSpPr txBox="1"/>
          <p:nvPr/>
        </p:nvSpPr>
        <p:spPr>
          <a:xfrm>
            <a:off x="1478890" y="2945744"/>
            <a:ext cx="930256" cy="400110"/>
          </a:xfrm>
          <a:prstGeom prst="rect">
            <a:avLst/>
          </a:prstGeom>
          <a:noFill/>
        </p:spPr>
        <p:txBody>
          <a:bodyPr wrap="square">
            <a:spAutoFit/>
          </a:bodyPr>
          <a:lstStyle/>
          <a:p>
            <a:r>
              <a:rPr lang="en-US" sz="2000">
                <a:latin typeface="Times New Roman" panose="02020603050405020304" pitchFamily="18" charset="0"/>
                <a:cs typeface="Times New Roman" panose="02020603050405020304" pitchFamily="18" charset="0"/>
              </a:rPr>
              <a:t>0.1*|1</a:t>
            </a:r>
            <a:endParaRPr lang="en-US" sz="2000"/>
          </a:p>
        </p:txBody>
      </p:sp>
      <p:sp>
        <p:nvSpPr>
          <p:cNvPr id="13" name="Arrow: Right 12">
            <a:extLst>
              <a:ext uri="{FF2B5EF4-FFF2-40B4-BE49-F238E27FC236}">
                <a16:creationId xmlns:a16="http://schemas.microsoft.com/office/drawing/2014/main" id="{7EABD07C-CDC0-4EF8-AF86-0DC49BE5DAA2}"/>
              </a:ext>
            </a:extLst>
          </p:cNvPr>
          <p:cNvSpPr/>
          <p:nvPr/>
        </p:nvSpPr>
        <p:spPr>
          <a:xfrm>
            <a:off x="2211355" y="3035722"/>
            <a:ext cx="395583" cy="19594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4" name="TextBox 13">
            <a:extLst>
              <a:ext uri="{FF2B5EF4-FFF2-40B4-BE49-F238E27FC236}">
                <a16:creationId xmlns:a16="http://schemas.microsoft.com/office/drawing/2014/main" id="{9BBB2407-B652-41A8-805E-63E9DCDFEA26}"/>
              </a:ext>
            </a:extLst>
          </p:cNvPr>
          <p:cNvSpPr txBox="1"/>
          <p:nvPr/>
        </p:nvSpPr>
        <p:spPr>
          <a:xfrm>
            <a:off x="2676483" y="2945167"/>
            <a:ext cx="930256" cy="400110"/>
          </a:xfrm>
          <a:prstGeom prst="rect">
            <a:avLst/>
          </a:prstGeom>
          <a:noFill/>
        </p:spPr>
        <p:txBody>
          <a:bodyPr wrap="square">
            <a:spAutoFit/>
          </a:bodyPr>
          <a:lstStyle/>
          <a:p>
            <a:r>
              <a:rPr lang="en-US" sz="2000">
                <a:latin typeface="Times New Roman" panose="02020603050405020304" pitchFamily="18" charset="0"/>
                <a:cs typeface="Times New Roman" panose="02020603050405020304" pitchFamily="18" charset="0"/>
              </a:rPr>
              <a:t>01*.1|</a:t>
            </a:r>
            <a:endParaRPr lang="en-US" sz="2000"/>
          </a:p>
        </p:txBody>
      </p:sp>
    </p:spTree>
    <p:extLst>
      <p:ext uri="{BB962C8B-B14F-4D97-AF65-F5344CB8AC3E}">
        <p14:creationId xmlns:p14="http://schemas.microsoft.com/office/powerpoint/2010/main" val="3278355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2"/>
          <p:cNvSpPr txBox="1">
            <a:spLocks noGrp="1"/>
          </p:cNvSpPr>
          <p:nvPr>
            <p:ph type="ctrTitle"/>
          </p:nvPr>
        </p:nvSpPr>
        <p:spPr>
          <a:xfrm>
            <a:off x="369854" y="513795"/>
            <a:ext cx="11205713" cy="1855310"/>
          </a:xfrm>
          <a:prstGeom prst="rect">
            <a:avLst/>
          </a:prstGeom>
          <a:noFill/>
          <a:ln>
            <a:noFill/>
          </a:ln>
        </p:spPr>
        <p:txBody>
          <a:bodyPr spcFirstLastPara="1" wrap="square" lIns="91425" tIns="45700" rIns="91425" bIns="45700" anchor="b" anchorCtr="0">
            <a:normAutofit/>
          </a:bodyPr>
          <a:lstStyle/>
          <a:p>
            <a:pPr marL="0" lvl="0" indent="0" algn="ctr" rtl="0">
              <a:lnSpc>
                <a:spcPct val="100000"/>
              </a:lnSpc>
              <a:spcBef>
                <a:spcPts val="0"/>
              </a:spcBef>
              <a:spcAft>
                <a:spcPts val="0"/>
              </a:spcAft>
              <a:buClr>
                <a:srgbClr val="0070C0"/>
              </a:buClr>
              <a:buSzPts val="4400"/>
              <a:buFont typeface="K2D"/>
              <a:buNone/>
            </a:pPr>
            <a:r>
              <a:rPr lang="en-US" dirty="0" err="1"/>
              <a:t>Các</a:t>
            </a:r>
            <a:r>
              <a:rPr lang="en-US" dirty="0"/>
              <a:t> </a:t>
            </a:r>
            <a:r>
              <a:rPr lang="en-US" dirty="0" err="1"/>
              <a:t>nội</a:t>
            </a:r>
            <a:r>
              <a:rPr lang="en-US" dirty="0"/>
              <a:t> dung </a:t>
            </a:r>
            <a:r>
              <a:rPr lang="en-US" dirty="0" err="1"/>
              <a:t>chính</a:t>
            </a:r>
            <a:endParaRPr dirty="0"/>
          </a:p>
        </p:txBody>
      </p:sp>
      <p:sp>
        <p:nvSpPr>
          <p:cNvPr id="563" name="Google Shape;563;p2"/>
          <p:cNvSpPr txBox="1">
            <a:spLocks noGrp="1"/>
          </p:cNvSpPr>
          <p:nvPr>
            <p:ph type="body" idx="2"/>
          </p:nvPr>
        </p:nvSpPr>
        <p:spPr>
          <a:xfrm>
            <a:off x="2151649" y="2425524"/>
            <a:ext cx="9423918" cy="2006951"/>
          </a:xfrm>
          <a:prstGeom prst="rect">
            <a:avLst/>
          </a:prstGeom>
          <a:noFill/>
          <a:ln>
            <a:noFill/>
          </a:ln>
        </p:spPr>
        <p:txBody>
          <a:bodyPr spcFirstLastPara="1" wrap="square" lIns="91425" tIns="45700" rIns="91425" bIns="45700" numCol="2" anchor="t" anchorCtr="0">
            <a:noAutofit/>
          </a:bodyPr>
          <a:lstStyle/>
          <a:p>
            <a:pPr marL="0" indent="0" algn="l">
              <a:lnSpc>
                <a:spcPct val="150000"/>
              </a:lnSpc>
              <a:spcBef>
                <a:spcPts val="0"/>
              </a:spcBef>
            </a:pPr>
            <a:r>
              <a:rPr lang="en-US" sz="2400" dirty="0">
                <a:latin typeface="+mj-lt"/>
              </a:rPr>
              <a:t>1</a:t>
            </a:r>
            <a:r>
              <a:rPr lang="en-US" sz="2400">
                <a:latin typeface="+mj-lt"/>
              </a:rPr>
              <a:t>. </a:t>
            </a:r>
            <a:r>
              <a:rPr lang="en-US" sz="2400">
                <a:effectLst/>
                <a:latin typeface="+mj-lt"/>
                <a:ea typeface="Times New Roman" panose="02020603050405020304" pitchFamily="18" charset="0"/>
                <a:cs typeface="Times New Roman" panose="02020603050405020304" pitchFamily="18" charset="0"/>
              </a:rPr>
              <a:t>Cơ sở lý thuyết</a:t>
            </a:r>
            <a:endParaRPr lang="en-US" sz="2400" dirty="0">
              <a:latin typeface="+mj-lt"/>
            </a:endParaRPr>
          </a:p>
          <a:p>
            <a:pPr marL="0" indent="0" algn="l">
              <a:lnSpc>
                <a:spcPct val="150000"/>
              </a:lnSpc>
              <a:spcBef>
                <a:spcPts val="0"/>
              </a:spcBef>
            </a:pPr>
            <a:r>
              <a:rPr lang="en-US" sz="2400" dirty="0">
                <a:latin typeface="+mj-lt"/>
              </a:rPr>
              <a:t>2.</a:t>
            </a:r>
            <a:r>
              <a:rPr lang="en-US" sz="2400" dirty="0">
                <a:effectLst/>
                <a:latin typeface="+mj-lt"/>
                <a:ea typeface="Times New Roman" panose="02020603050405020304" pitchFamily="18" charset="0"/>
                <a:cs typeface="Times New Roman" panose="02020603050405020304" pitchFamily="18" charset="0"/>
              </a:rPr>
              <a:t> </a:t>
            </a:r>
            <a:r>
              <a:rPr lang="en-US" sz="2400" dirty="0" err="1">
                <a:effectLst/>
                <a:latin typeface="+mj-lt"/>
                <a:ea typeface="Times New Roman" panose="02020603050405020304" pitchFamily="18" charset="0"/>
                <a:cs typeface="Times New Roman" panose="02020603050405020304" pitchFamily="18" charset="0"/>
              </a:rPr>
              <a:t>Mục</a:t>
            </a:r>
            <a:r>
              <a:rPr lang="en-US" sz="2400" dirty="0">
                <a:effectLst/>
                <a:latin typeface="+mj-lt"/>
                <a:ea typeface="Times New Roman" panose="02020603050405020304" pitchFamily="18" charset="0"/>
                <a:cs typeface="Times New Roman" panose="02020603050405020304" pitchFamily="18" charset="0"/>
              </a:rPr>
              <a:t> </a:t>
            </a:r>
            <a:r>
              <a:rPr lang="en-US" sz="2400" dirty="0" err="1">
                <a:effectLst/>
                <a:latin typeface="+mj-lt"/>
                <a:ea typeface="Times New Roman" panose="02020603050405020304" pitchFamily="18" charset="0"/>
                <a:cs typeface="Times New Roman" panose="02020603050405020304" pitchFamily="18" charset="0"/>
              </a:rPr>
              <a:t>tiêu</a:t>
            </a:r>
            <a:r>
              <a:rPr lang="en-US" sz="2400" dirty="0">
                <a:effectLst/>
                <a:latin typeface="+mj-lt"/>
                <a:ea typeface="Times New Roman" panose="02020603050405020304" pitchFamily="18" charset="0"/>
                <a:cs typeface="Times New Roman" panose="02020603050405020304" pitchFamily="18" charset="0"/>
              </a:rPr>
              <a:t> </a:t>
            </a:r>
            <a:r>
              <a:rPr lang="en-US" sz="2400" dirty="0" err="1">
                <a:effectLst/>
                <a:latin typeface="+mj-lt"/>
                <a:ea typeface="Times New Roman" panose="02020603050405020304" pitchFamily="18" charset="0"/>
                <a:cs typeface="Times New Roman" panose="02020603050405020304" pitchFamily="18" charset="0"/>
              </a:rPr>
              <a:t>bài</a:t>
            </a:r>
            <a:r>
              <a:rPr lang="en-US" sz="2400" dirty="0">
                <a:effectLst/>
                <a:latin typeface="+mj-lt"/>
                <a:ea typeface="Times New Roman" panose="02020603050405020304" pitchFamily="18" charset="0"/>
                <a:cs typeface="Times New Roman" panose="02020603050405020304" pitchFamily="18" charset="0"/>
              </a:rPr>
              <a:t> </a:t>
            </a:r>
            <a:r>
              <a:rPr lang="en-US" sz="2400" dirty="0" err="1">
                <a:effectLst/>
                <a:latin typeface="+mj-lt"/>
                <a:ea typeface="Times New Roman" panose="02020603050405020304" pitchFamily="18" charset="0"/>
                <a:cs typeface="Times New Roman" panose="02020603050405020304" pitchFamily="18" charset="0"/>
              </a:rPr>
              <a:t>toán</a:t>
            </a:r>
            <a:endParaRPr lang="en-US" sz="2400" dirty="0">
              <a:effectLst/>
              <a:latin typeface="+mj-lt"/>
              <a:ea typeface="Times New Roman" panose="02020603050405020304" pitchFamily="18" charset="0"/>
              <a:cs typeface="Times New Roman" panose="02020603050405020304" pitchFamily="18" charset="0"/>
            </a:endParaRPr>
          </a:p>
          <a:p>
            <a:pPr marL="0" indent="0" algn="l">
              <a:lnSpc>
                <a:spcPct val="150000"/>
              </a:lnSpc>
              <a:spcBef>
                <a:spcPts val="0"/>
              </a:spcBef>
            </a:pPr>
            <a:r>
              <a:rPr lang="en-US" sz="2400">
                <a:latin typeface="+mj-lt"/>
              </a:rPr>
              <a:t>3. </a:t>
            </a:r>
            <a:r>
              <a:rPr lang="en-US" sz="2400">
                <a:effectLst/>
                <a:latin typeface="+mj-lt"/>
                <a:ea typeface="Times New Roman" panose="02020603050405020304" pitchFamily="18" charset="0"/>
                <a:cs typeface="Times New Roman" panose="02020603050405020304" pitchFamily="18" charset="0"/>
              </a:rPr>
              <a:t>Phương pháp thực hiện</a:t>
            </a:r>
            <a:endParaRPr lang="en-US" sz="2400">
              <a:latin typeface="+mj-lt"/>
            </a:endParaRPr>
          </a:p>
          <a:p>
            <a:pPr marL="0" indent="0">
              <a:lnSpc>
                <a:spcPct val="150000"/>
              </a:lnSpc>
              <a:spcBef>
                <a:spcPts val="0"/>
              </a:spcBef>
            </a:pPr>
            <a:endParaRPr lang="en-US" sz="2400">
              <a:latin typeface="+mj-lt"/>
            </a:endParaRPr>
          </a:p>
          <a:p>
            <a:pPr marL="0" indent="0" algn="l">
              <a:lnSpc>
                <a:spcPct val="150000"/>
              </a:lnSpc>
              <a:spcBef>
                <a:spcPts val="0"/>
              </a:spcBef>
            </a:pPr>
            <a:r>
              <a:rPr lang="en-US" sz="2400">
                <a:latin typeface="+mj-lt"/>
              </a:rPr>
              <a:t>4</a:t>
            </a:r>
            <a:r>
              <a:rPr lang="en-US" sz="2400" dirty="0">
                <a:latin typeface="+mj-lt"/>
              </a:rPr>
              <a:t>. </a:t>
            </a:r>
            <a:r>
              <a:rPr lang="en-US" sz="2400" dirty="0" err="1">
                <a:effectLst/>
                <a:latin typeface="+mj-lt"/>
                <a:ea typeface="Times New Roman" panose="02020603050405020304" pitchFamily="18" charset="0"/>
                <a:cs typeface="Times New Roman" panose="02020603050405020304" pitchFamily="18" charset="0"/>
              </a:rPr>
              <a:t>Thiết</a:t>
            </a:r>
            <a:r>
              <a:rPr lang="en-US" sz="2400" dirty="0">
                <a:effectLst/>
                <a:latin typeface="+mj-lt"/>
                <a:ea typeface="Times New Roman" panose="02020603050405020304" pitchFamily="18" charset="0"/>
                <a:cs typeface="Times New Roman" panose="02020603050405020304" pitchFamily="18" charset="0"/>
              </a:rPr>
              <a:t> </a:t>
            </a:r>
            <a:r>
              <a:rPr lang="en-US" sz="2400" dirty="0" err="1">
                <a:effectLst/>
                <a:latin typeface="+mj-lt"/>
                <a:ea typeface="Times New Roman" panose="02020603050405020304" pitchFamily="18" charset="0"/>
                <a:cs typeface="Times New Roman" panose="02020603050405020304" pitchFamily="18" charset="0"/>
              </a:rPr>
              <a:t>kế</a:t>
            </a:r>
            <a:r>
              <a:rPr lang="en-US" sz="2400" dirty="0">
                <a:effectLst/>
                <a:latin typeface="+mj-lt"/>
                <a:ea typeface="Times New Roman" panose="02020603050405020304" pitchFamily="18" charset="0"/>
                <a:cs typeface="Times New Roman" panose="02020603050405020304" pitchFamily="18" charset="0"/>
              </a:rPr>
              <a:t> </a:t>
            </a:r>
            <a:r>
              <a:rPr lang="en-US" sz="2400" dirty="0" err="1">
                <a:effectLst/>
                <a:latin typeface="+mj-lt"/>
                <a:ea typeface="Times New Roman" panose="02020603050405020304" pitchFamily="18" charset="0"/>
                <a:cs typeface="Times New Roman" panose="02020603050405020304" pitchFamily="18" charset="0"/>
              </a:rPr>
              <a:t>và</a:t>
            </a:r>
            <a:r>
              <a:rPr lang="en-US" sz="2400" dirty="0">
                <a:effectLst/>
                <a:latin typeface="+mj-lt"/>
                <a:ea typeface="Times New Roman" panose="02020603050405020304" pitchFamily="18" charset="0"/>
                <a:cs typeface="Times New Roman" panose="02020603050405020304" pitchFamily="18" charset="0"/>
              </a:rPr>
              <a:t> </a:t>
            </a:r>
            <a:r>
              <a:rPr lang="en-US" sz="2400" err="1">
                <a:effectLst/>
                <a:latin typeface="+mj-lt"/>
                <a:ea typeface="Times New Roman" panose="02020603050405020304" pitchFamily="18" charset="0"/>
                <a:cs typeface="Times New Roman" panose="02020603050405020304" pitchFamily="18" charset="0"/>
              </a:rPr>
              <a:t>cài</a:t>
            </a:r>
            <a:r>
              <a:rPr lang="en-US" sz="2400">
                <a:effectLst/>
                <a:latin typeface="+mj-lt"/>
                <a:ea typeface="Times New Roman" panose="02020603050405020304" pitchFamily="18" charset="0"/>
                <a:cs typeface="Times New Roman" panose="02020603050405020304" pitchFamily="18" charset="0"/>
              </a:rPr>
              <a:t> đặt</a:t>
            </a:r>
            <a:endParaRPr lang="en-US" sz="2400" dirty="0">
              <a:effectLst/>
              <a:latin typeface="+mj-lt"/>
              <a:ea typeface="Times New Roman" panose="02020603050405020304" pitchFamily="18" charset="0"/>
              <a:cs typeface="Times New Roman" panose="02020603050405020304" pitchFamily="18" charset="0"/>
            </a:endParaRPr>
          </a:p>
          <a:p>
            <a:pPr marL="0" indent="0" algn="l">
              <a:lnSpc>
                <a:spcPct val="150000"/>
              </a:lnSpc>
              <a:spcBef>
                <a:spcPts val="0"/>
              </a:spcBef>
            </a:pPr>
            <a:r>
              <a:rPr lang="en-US" sz="2400" dirty="0">
                <a:latin typeface="+mj-lt"/>
              </a:rPr>
              <a:t>5.</a:t>
            </a:r>
            <a:r>
              <a:rPr lang="en-US" sz="2400" dirty="0">
                <a:effectLst/>
                <a:latin typeface="+mj-lt"/>
                <a:ea typeface="Times New Roman" panose="02020603050405020304" pitchFamily="18" charset="0"/>
                <a:cs typeface="Times New Roman" panose="02020603050405020304" pitchFamily="18" charset="0"/>
              </a:rPr>
              <a:t> </a:t>
            </a:r>
            <a:r>
              <a:rPr lang="en-US" sz="2400" dirty="0" err="1">
                <a:effectLst/>
                <a:latin typeface="+mj-lt"/>
                <a:ea typeface="Times New Roman" panose="02020603050405020304" pitchFamily="18" charset="0"/>
                <a:cs typeface="Times New Roman" panose="02020603050405020304" pitchFamily="18" charset="0"/>
              </a:rPr>
              <a:t>Kết</a:t>
            </a:r>
            <a:r>
              <a:rPr lang="en-US" sz="2400" dirty="0">
                <a:effectLst/>
                <a:latin typeface="+mj-lt"/>
                <a:ea typeface="Times New Roman" panose="02020603050405020304" pitchFamily="18" charset="0"/>
                <a:cs typeface="Times New Roman" panose="02020603050405020304" pitchFamily="18" charset="0"/>
              </a:rPr>
              <a:t> </a:t>
            </a:r>
            <a:r>
              <a:rPr lang="en-US" sz="2400" dirty="0" err="1">
                <a:effectLst/>
                <a:latin typeface="+mj-lt"/>
                <a:ea typeface="Times New Roman" panose="02020603050405020304" pitchFamily="18" charset="0"/>
                <a:cs typeface="Times New Roman" panose="02020603050405020304" pitchFamily="18" charset="0"/>
              </a:rPr>
              <a:t>quả</a:t>
            </a:r>
            <a:r>
              <a:rPr lang="en-US" sz="2400" dirty="0">
                <a:effectLst/>
                <a:latin typeface="+mj-lt"/>
                <a:ea typeface="Times New Roman" panose="02020603050405020304" pitchFamily="18" charset="0"/>
                <a:cs typeface="Times New Roman" panose="02020603050405020304" pitchFamily="18" charset="0"/>
              </a:rPr>
              <a:t> </a:t>
            </a:r>
            <a:r>
              <a:rPr lang="en-US" sz="2400" dirty="0" err="1">
                <a:effectLst/>
                <a:latin typeface="+mj-lt"/>
                <a:ea typeface="Times New Roman" panose="02020603050405020304" pitchFamily="18" charset="0"/>
                <a:cs typeface="Times New Roman" panose="02020603050405020304" pitchFamily="18" charset="0"/>
              </a:rPr>
              <a:t>đạt</a:t>
            </a:r>
            <a:r>
              <a:rPr lang="en-US" sz="2400" dirty="0">
                <a:effectLst/>
                <a:latin typeface="+mj-lt"/>
                <a:ea typeface="Times New Roman" panose="02020603050405020304" pitchFamily="18" charset="0"/>
                <a:cs typeface="Times New Roman" panose="02020603050405020304" pitchFamily="18" charset="0"/>
              </a:rPr>
              <a:t> </a:t>
            </a:r>
            <a:r>
              <a:rPr lang="en-US" sz="2400" dirty="0" err="1">
                <a:effectLst/>
                <a:latin typeface="+mj-lt"/>
                <a:ea typeface="Times New Roman" panose="02020603050405020304" pitchFamily="18" charset="0"/>
                <a:cs typeface="Times New Roman" panose="02020603050405020304" pitchFamily="18" charset="0"/>
              </a:rPr>
              <a:t>được</a:t>
            </a:r>
            <a:endParaRPr lang="en-US" sz="2400" dirty="0">
              <a:effectLst/>
              <a:latin typeface="+mj-lt"/>
              <a:ea typeface="Times New Roman" panose="02020603050405020304" pitchFamily="18" charset="0"/>
              <a:cs typeface="Times New Roman" panose="02020603050405020304" pitchFamily="18" charset="0"/>
            </a:endParaRPr>
          </a:p>
          <a:p>
            <a:pPr marL="0" indent="0" algn="l">
              <a:lnSpc>
                <a:spcPct val="150000"/>
              </a:lnSpc>
              <a:spcBef>
                <a:spcPts val="0"/>
              </a:spcBef>
            </a:pPr>
            <a:r>
              <a:rPr lang="en-US" sz="2400" dirty="0">
                <a:latin typeface="+mj-lt"/>
              </a:rPr>
              <a:t>6. </a:t>
            </a:r>
            <a:r>
              <a:rPr lang="en-US" sz="2400" dirty="0" err="1">
                <a:effectLst/>
                <a:latin typeface="+mj-lt"/>
                <a:ea typeface="Times New Roman" panose="02020603050405020304" pitchFamily="18" charset="0"/>
                <a:cs typeface="Times New Roman" panose="02020603050405020304" pitchFamily="18" charset="0"/>
              </a:rPr>
              <a:t>Hướng</a:t>
            </a:r>
            <a:r>
              <a:rPr lang="en-US" sz="2400" dirty="0">
                <a:effectLst/>
                <a:latin typeface="+mj-lt"/>
                <a:ea typeface="Times New Roman" panose="02020603050405020304" pitchFamily="18" charset="0"/>
                <a:cs typeface="Times New Roman" panose="02020603050405020304" pitchFamily="18" charset="0"/>
              </a:rPr>
              <a:t> </a:t>
            </a:r>
            <a:r>
              <a:rPr lang="en-US" sz="2400" err="1">
                <a:effectLst/>
                <a:latin typeface="+mj-lt"/>
                <a:ea typeface="Times New Roman" panose="02020603050405020304" pitchFamily="18" charset="0"/>
                <a:cs typeface="Times New Roman" panose="02020603050405020304" pitchFamily="18" charset="0"/>
              </a:rPr>
              <a:t>phát</a:t>
            </a:r>
            <a:r>
              <a:rPr lang="en-US" sz="2400">
                <a:effectLst/>
                <a:latin typeface="+mj-lt"/>
                <a:ea typeface="Times New Roman" panose="02020603050405020304" pitchFamily="18" charset="0"/>
                <a:cs typeface="Times New Roman" panose="02020603050405020304" pitchFamily="18" charset="0"/>
              </a:rPr>
              <a:t> triển</a:t>
            </a:r>
            <a:endParaRPr lang="en-US" sz="2400" dirty="0">
              <a:effectLst/>
              <a:latin typeface="+mj-lt"/>
              <a:ea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DD82547-D143-4305-AE26-6A2D9F7772A0}"/>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
        <p:nvSpPr>
          <p:cNvPr id="5" name="TextBox 4">
            <a:extLst>
              <a:ext uri="{FF2B5EF4-FFF2-40B4-BE49-F238E27FC236}">
                <a16:creationId xmlns:a16="http://schemas.microsoft.com/office/drawing/2014/main" id="{76F77280-CDC6-4E1E-A777-D53233A94B60}"/>
              </a:ext>
            </a:extLst>
          </p:cNvPr>
          <p:cNvSpPr txBox="1"/>
          <p:nvPr/>
        </p:nvSpPr>
        <p:spPr>
          <a:xfrm>
            <a:off x="1201317" y="1514359"/>
            <a:ext cx="5148371" cy="417871"/>
          </a:xfrm>
          <a:prstGeom prst="rect">
            <a:avLst/>
          </a:prstGeom>
          <a:noFill/>
        </p:spPr>
        <p:txBody>
          <a:bodyPr wrap="square">
            <a:spAutoFit/>
          </a:bodyPr>
          <a:lstStyle/>
          <a:p>
            <a:pPr marR="0" lvl="0" algn="just">
              <a:lnSpc>
                <a:spcPct val="115000"/>
              </a:lnSpc>
            </a:pPr>
            <a:r>
              <a:rPr lang="en-US" sz="2000" b="1">
                <a:effectLst/>
                <a:latin typeface="Times New Roman" panose="02020603050405020304" pitchFamily="18" charset="0"/>
                <a:ea typeface="Times New Roman" panose="02020603050405020304" pitchFamily="18" charset="0"/>
              </a:rPr>
              <a:t>Chuyển đổi regex ở dạng postfix sang </a:t>
            </a:r>
            <a:r>
              <a:rPr lang="vi-VN" sz="2000" b="1">
                <a:effectLst/>
                <a:latin typeface="Times New Roman" panose="02020603050405020304" pitchFamily="18" charset="0"/>
                <a:ea typeface="Times New Roman" panose="02020603050405020304" pitchFamily="18" charset="0"/>
              </a:rPr>
              <a:t>NFAε</a:t>
            </a:r>
            <a:endParaRPr lang="en-US" sz="2000" b="1" dirty="0">
              <a:effectLst/>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8319B55E-CA3D-42C6-9341-9BAD535442E4}"/>
              </a:ext>
            </a:extLst>
          </p:cNvPr>
          <p:cNvSpPr txBox="1"/>
          <p:nvPr/>
        </p:nvSpPr>
        <p:spPr>
          <a:xfrm>
            <a:off x="1659294" y="1915744"/>
            <a:ext cx="3817775"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Duyệt qua từng ký tự trong regex:</a:t>
            </a:r>
          </a:p>
        </p:txBody>
      </p:sp>
      <p:sp>
        <p:nvSpPr>
          <p:cNvPr id="12" name="Text Placeholder 2">
            <a:extLst>
              <a:ext uri="{FF2B5EF4-FFF2-40B4-BE49-F238E27FC236}">
                <a16:creationId xmlns:a16="http://schemas.microsoft.com/office/drawing/2014/main" id="{255B9674-AD86-477C-AB7E-3DA0FC6F39EE}"/>
              </a:ext>
            </a:extLst>
          </p:cNvPr>
          <p:cNvSpPr>
            <a:spLocks noGrp="1"/>
          </p:cNvSpPr>
          <p:nvPr>
            <p:ph type="body" idx="1"/>
          </p:nvPr>
        </p:nvSpPr>
        <p:spPr>
          <a:xfrm>
            <a:off x="838200" y="953399"/>
            <a:ext cx="9294845" cy="734403"/>
          </a:xfrm>
        </p:spPr>
        <p:txBody>
          <a:bodyPr/>
          <a:lstStyle/>
          <a:p>
            <a:r>
              <a:rPr lang="en-US" b="1">
                <a:latin typeface="Times New Roman" panose="02020603050405020304" pitchFamily="18" charset="0"/>
                <a:cs typeface="Times New Roman" panose="02020603050405020304" pitchFamily="18" charset="0"/>
              </a:rPr>
              <a:t>4. </a:t>
            </a:r>
            <a:r>
              <a:rPr lang="en-US" b="1">
                <a:effectLst/>
                <a:latin typeface="Times New Roman" panose="02020603050405020304" pitchFamily="18" charset="0"/>
                <a:ea typeface="Times New Roman" panose="02020603050405020304" pitchFamily="18" charset="0"/>
                <a:cs typeface="Times New Roman" panose="02020603050405020304" pitchFamily="18" charset="0"/>
              </a:rPr>
              <a:t>Chức năng chuyển đổi biểu thức chính quy (regex) sang </a:t>
            </a:r>
            <a:r>
              <a:rPr lang="vi-VN" sz="2400" b="1">
                <a:effectLst/>
                <a:latin typeface="Times New Roman" panose="02020603050405020304" pitchFamily="18" charset="0"/>
                <a:ea typeface="Times New Roman" panose="02020603050405020304" pitchFamily="18" charset="0"/>
              </a:rPr>
              <a:t>NFAε</a:t>
            </a:r>
            <a:endParaRPr lang="en-US" b="1"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A34A2BB3-6F0E-4FD0-9524-C78B8C6BF549}"/>
              </a:ext>
            </a:extLst>
          </p:cNvPr>
          <p:cNvSpPr txBox="1"/>
          <p:nvPr/>
        </p:nvSpPr>
        <p:spPr>
          <a:xfrm>
            <a:off x="1659294" y="2436799"/>
            <a:ext cx="2180750"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Nếu là ký tự nhập </a:t>
            </a:r>
          </a:p>
        </p:txBody>
      </p:sp>
      <p:sp>
        <p:nvSpPr>
          <p:cNvPr id="3" name="Oval 2">
            <a:extLst>
              <a:ext uri="{FF2B5EF4-FFF2-40B4-BE49-F238E27FC236}">
                <a16:creationId xmlns:a16="http://schemas.microsoft.com/office/drawing/2014/main" id="{CFE6F539-3F9D-47E3-BE31-55AB0FACCA22}"/>
              </a:ext>
            </a:extLst>
          </p:cNvPr>
          <p:cNvSpPr/>
          <p:nvPr/>
        </p:nvSpPr>
        <p:spPr>
          <a:xfrm>
            <a:off x="4111301" y="3428999"/>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q0</a:t>
            </a:r>
          </a:p>
        </p:txBody>
      </p:sp>
      <p:sp>
        <p:nvSpPr>
          <p:cNvPr id="8" name="Oval 7">
            <a:extLst>
              <a:ext uri="{FF2B5EF4-FFF2-40B4-BE49-F238E27FC236}">
                <a16:creationId xmlns:a16="http://schemas.microsoft.com/office/drawing/2014/main" id="{582EDD03-EB9B-459E-BD7C-448A3EBCAE68}"/>
              </a:ext>
            </a:extLst>
          </p:cNvPr>
          <p:cNvSpPr/>
          <p:nvPr/>
        </p:nvSpPr>
        <p:spPr>
          <a:xfrm>
            <a:off x="6284944" y="3428999"/>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q1</a:t>
            </a:r>
          </a:p>
        </p:txBody>
      </p:sp>
      <p:cxnSp>
        <p:nvCxnSpPr>
          <p:cNvPr id="9" name="Straight Arrow Connector 8">
            <a:extLst>
              <a:ext uri="{FF2B5EF4-FFF2-40B4-BE49-F238E27FC236}">
                <a16:creationId xmlns:a16="http://schemas.microsoft.com/office/drawing/2014/main" id="{009349E7-A0EA-4ED1-AB3E-913882719D2E}"/>
              </a:ext>
            </a:extLst>
          </p:cNvPr>
          <p:cNvCxnSpPr>
            <a:stCxn id="3" idx="6"/>
            <a:endCxn id="8" idx="2"/>
          </p:cNvCxnSpPr>
          <p:nvPr/>
        </p:nvCxnSpPr>
        <p:spPr>
          <a:xfrm>
            <a:off x="4808764" y="3777731"/>
            <a:ext cx="147618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8480DB4-58A7-4F64-850D-3A02FD15CDE9}"/>
              </a:ext>
            </a:extLst>
          </p:cNvPr>
          <p:cNvSpPr txBox="1"/>
          <p:nvPr/>
        </p:nvSpPr>
        <p:spPr>
          <a:xfrm>
            <a:off x="5341580" y="3295588"/>
            <a:ext cx="410547" cy="307777"/>
          </a:xfrm>
          <a:prstGeom prst="rect">
            <a:avLst/>
          </a:prstGeom>
          <a:noFill/>
        </p:spPr>
        <p:txBody>
          <a:bodyPr wrap="square" rtlCol="0">
            <a:spAutoFit/>
          </a:bodyPr>
          <a:lstStyle/>
          <a:p>
            <a:r>
              <a:rPr lang="en-US"/>
              <a:t>W</a:t>
            </a:r>
          </a:p>
        </p:txBody>
      </p:sp>
    </p:spTree>
    <p:extLst>
      <p:ext uri="{BB962C8B-B14F-4D97-AF65-F5344CB8AC3E}">
        <p14:creationId xmlns:p14="http://schemas.microsoft.com/office/powerpoint/2010/main" val="30687302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DD82547-D143-4305-AE26-6A2D9F7772A0}"/>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
        <p:nvSpPr>
          <p:cNvPr id="5" name="TextBox 4">
            <a:extLst>
              <a:ext uri="{FF2B5EF4-FFF2-40B4-BE49-F238E27FC236}">
                <a16:creationId xmlns:a16="http://schemas.microsoft.com/office/drawing/2014/main" id="{76F77280-CDC6-4E1E-A777-D53233A94B60}"/>
              </a:ext>
            </a:extLst>
          </p:cNvPr>
          <p:cNvSpPr txBox="1"/>
          <p:nvPr/>
        </p:nvSpPr>
        <p:spPr>
          <a:xfrm>
            <a:off x="1201317" y="1514359"/>
            <a:ext cx="5337111" cy="417871"/>
          </a:xfrm>
          <a:prstGeom prst="rect">
            <a:avLst/>
          </a:prstGeom>
          <a:noFill/>
        </p:spPr>
        <p:txBody>
          <a:bodyPr wrap="square">
            <a:spAutoFit/>
          </a:bodyPr>
          <a:lstStyle/>
          <a:p>
            <a:pPr marR="0" lvl="0" algn="just">
              <a:lnSpc>
                <a:spcPct val="115000"/>
              </a:lnSpc>
            </a:pPr>
            <a:r>
              <a:rPr lang="en-US" sz="2000" b="1">
                <a:effectLst/>
                <a:latin typeface="Times New Roman" panose="02020603050405020304" pitchFamily="18" charset="0"/>
                <a:ea typeface="Times New Roman" panose="02020603050405020304" pitchFamily="18" charset="0"/>
              </a:rPr>
              <a:t>Chuyển đổi regex ở dạng postfix sang </a:t>
            </a:r>
            <a:r>
              <a:rPr lang="vi-VN" sz="2000" b="1">
                <a:effectLst/>
                <a:latin typeface="Times New Roman" panose="02020603050405020304" pitchFamily="18" charset="0"/>
                <a:ea typeface="Times New Roman" panose="02020603050405020304" pitchFamily="18" charset="0"/>
              </a:rPr>
              <a:t>NFAε</a:t>
            </a:r>
            <a:endParaRPr lang="en-US" sz="2000" b="1" dirty="0">
              <a:effectLst/>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8319B55E-CA3D-42C6-9341-9BAD535442E4}"/>
              </a:ext>
            </a:extLst>
          </p:cNvPr>
          <p:cNvSpPr txBox="1"/>
          <p:nvPr/>
        </p:nvSpPr>
        <p:spPr>
          <a:xfrm>
            <a:off x="1659294" y="1915744"/>
            <a:ext cx="3957735"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Duyệt qua từng ký tự trong regex:</a:t>
            </a:r>
          </a:p>
        </p:txBody>
      </p:sp>
      <p:sp>
        <p:nvSpPr>
          <p:cNvPr id="12" name="Text Placeholder 2">
            <a:extLst>
              <a:ext uri="{FF2B5EF4-FFF2-40B4-BE49-F238E27FC236}">
                <a16:creationId xmlns:a16="http://schemas.microsoft.com/office/drawing/2014/main" id="{255B9674-AD86-477C-AB7E-3DA0FC6F39EE}"/>
              </a:ext>
            </a:extLst>
          </p:cNvPr>
          <p:cNvSpPr>
            <a:spLocks noGrp="1"/>
          </p:cNvSpPr>
          <p:nvPr>
            <p:ph type="body" idx="1"/>
          </p:nvPr>
        </p:nvSpPr>
        <p:spPr>
          <a:xfrm>
            <a:off x="838200" y="953399"/>
            <a:ext cx="9294845" cy="734403"/>
          </a:xfrm>
        </p:spPr>
        <p:txBody>
          <a:bodyPr/>
          <a:lstStyle/>
          <a:p>
            <a:r>
              <a:rPr lang="en-US" b="1">
                <a:latin typeface="Times New Roman" panose="02020603050405020304" pitchFamily="18" charset="0"/>
                <a:cs typeface="Times New Roman" panose="02020603050405020304" pitchFamily="18" charset="0"/>
              </a:rPr>
              <a:t>4. </a:t>
            </a:r>
            <a:r>
              <a:rPr lang="en-US" b="1">
                <a:effectLst/>
                <a:latin typeface="Times New Roman" panose="02020603050405020304" pitchFamily="18" charset="0"/>
                <a:ea typeface="Times New Roman" panose="02020603050405020304" pitchFamily="18" charset="0"/>
                <a:cs typeface="Times New Roman" panose="02020603050405020304" pitchFamily="18" charset="0"/>
              </a:rPr>
              <a:t>Chức năng chuyển đổi biểu thức chính quy (regex) sang </a:t>
            </a:r>
            <a:r>
              <a:rPr lang="vi-VN" sz="2400" b="1">
                <a:effectLst/>
                <a:latin typeface="Times New Roman" panose="02020603050405020304" pitchFamily="18" charset="0"/>
                <a:ea typeface="Times New Roman" panose="02020603050405020304" pitchFamily="18" charset="0"/>
              </a:rPr>
              <a:t>NFAε</a:t>
            </a:r>
            <a:endParaRPr lang="en-US" b="1"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A34A2BB3-6F0E-4FD0-9524-C78B8C6BF549}"/>
              </a:ext>
            </a:extLst>
          </p:cNvPr>
          <p:cNvSpPr txBox="1"/>
          <p:nvPr/>
        </p:nvSpPr>
        <p:spPr>
          <a:xfrm>
            <a:off x="1659294" y="2436799"/>
            <a:ext cx="2260696"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Nếu là ký tự ‘*’: </a:t>
            </a:r>
          </a:p>
        </p:txBody>
      </p:sp>
      <p:sp>
        <p:nvSpPr>
          <p:cNvPr id="3" name="Oval 2">
            <a:extLst>
              <a:ext uri="{FF2B5EF4-FFF2-40B4-BE49-F238E27FC236}">
                <a16:creationId xmlns:a16="http://schemas.microsoft.com/office/drawing/2014/main" id="{CFE6F539-3F9D-47E3-BE31-55AB0FACCA22}"/>
              </a:ext>
            </a:extLst>
          </p:cNvPr>
          <p:cNvSpPr/>
          <p:nvPr/>
        </p:nvSpPr>
        <p:spPr>
          <a:xfrm>
            <a:off x="4111301" y="3428999"/>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q0</a:t>
            </a:r>
          </a:p>
        </p:txBody>
      </p:sp>
      <p:sp>
        <p:nvSpPr>
          <p:cNvPr id="8" name="Oval 7">
            <a:extLst>
              <a:ext uri="{FF2B5EF4-FFF2-40B4-BE49-F238E27FC236}">
                <a16:creationId xmlns:a16="http://schemas.microsoft.com/office/drawing/2014/main" id="{582EDD03-EB9B-459E-BD7C-448A3EBCAE68}"/>
              </a:ext>
            </a:extLst>
          </p:cNvPr>
          <p:cNvSpPr/>
          <p:nvPr/>
        </p:nvSpPr>
        <p:spPr>
          <a:xfrm>
            <a:off x="6284944" y="3428999"/>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q1</a:t>
            </a:r>
          </a:p>
        </p:txBody>
      </p:sp>
      <p:cxnSp>
        <p:nvCxnSpPr>
          <p:cNvPr id="9" name="Straight Arrow Connector 8">
            <a:extLst>
              <a:ext uri="{FF2B5EF4-FFF2-40B4-BE49-F238E27FC236}">
                <a16:creationId xmlns:a16="http://schemas.microsoft.com/office/drawing/2014/main" id="{009349E7-A0EA-4ED1-AB3E-913882719D2E}"/>
              </a:ext>
            </a:extLst>
          </p:cNvPr>
          <p:cNvCxnSpPr>
            <a:stCxn id="3" idx="6"/>
            <a:endCxn id="8" idx="2"/>
          </p:cNvCxnSpPr>
          <p:nvPr/>
        </p:nvCxnSpPr>
        <p:spPr>
          <a:xfrm>
            <a:off x="4808764" y="3777731"/>
            <a:ext cx="147618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8480DB4-58A7-4F64-850D-3A02FD15CDE9}"/>
              </a:ext>
            </a:extLst>
          </p:cNvPr>
          <p:cNvSpPr txBox="1"/>
          <p:nvPr/>
        </p:nvSpPr>
        <p:spPr>
          <a:xfrm>
            <a:off x="5341580" y="3295588"/>
            <a:ext cx="410547" cy="369332"/>
          </a:xfrm>
          <a:prstGeom prst="rect">
            <a:avLst/>
          </a:prstGeom>
          <a:noFill/>
        </p:spPr>
        <p:txBody>
          <a:bodyPr wrap="square" rtlCol="0">
            <a:spAutoFit/>
          </a:bodyPr>
          <a:lstStyle/>
          <a:p>
            <a:r>
              <a:rPr lang="en-US" sz="1800">
                <a:latin typeface="+mj-lt"/>
                <a:cs typeface="Times New Roman" panose="02020603050405020304" pitchFamily="18" charset="0"/>
              </a:rPr>
              <a:t>W</a:t>
            </a:r>
          </a:p>
        </p:txBody>
      </p:sp>
      <p:sp>
        <p:nvSpPr>
          <p:cNvPr id="11" name="Oval 10">
            <a:extLst>
              <a:ext uri="{FF2B5EF4-FFF2-40B4-BE49-F238E27FC236}">
                <a16:creationId xmlns:a16="http://schemas.microsoft.com/office/drawing/2014/main" id="{22F973F7-8C02-4DBD-9664-558648D904D7}"/>
              </a:ext>
            </a:extLst>
          </p:cNvPr>
          <p:cNvSpPr/>
          <p:nvPr/>
        </p:nvSpPr>
        <p:spPr>
          <a:xfrm>
            <a:off x="2286389" y="3428998"/>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q2</a:t>
            </a:r>
          </a:p>
        </p:txBody>
      </p:sp>
      <p:sp>
        <p:nvSpPr>
          <p:cNvPr id="13" name="Oval 12">
            <a:extLst>
              <a:ext uri="{FF2B5EF4-FFF2-40B4-BE49-F238E27FC236}">
                <a16:creationId xmlns:a16="http://schemas.microsoft.com/office/drawing/2014/main" id="{453E5163-F12E-48A3-BFDD-E763C836AF39}"/>
              </a:ext>
            </a:extLst>
          </p:cNvPr>
          <p:cNvSpPr/>
          <p:nvPr/>
        </p:nvSpPr>
        <p:spPr>
          <a:xfrm>
            <a:off x="8454407" y="3449476"/>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q3</a:t>
            </a:r>
          </a:p>
        </p:txBody>
      </p:sp>
      <p:cxnSp>
        <p:nvCxnSpPr>
          <p:cNvPr id="14" name="Straight Arrow Connector 13">
            <a:extLst>
              <a:ext uri="{FF2B5EF4-FFF2-40B4-BE49-F238E27FC236}">
                <a16:creationId xmlns:a16="http://schemas.microsoft.com/office/drawing/2014/main" id="{488A1A3C-DC3E-4E70-B240-B56BC7E5FB18}"/>
              </a:ext>
            </a:extLst>
          </p:cNvPr>
          <p:cNvCxnSpPr>
            <a:cxnSpLocks/>
            <a:stCxn id="11" idx="6"/>
            <a:endCxn id="3" idx="2"/>
          </p:cNvCxnSpPr>
          <p:nvPr/>
        </p:nvCxnSpPr>
        <p:spPr>
          <a:xfrm>
            <a:off x="2983852" y="3777730"/>
            <a:ext cx="1127449" cy="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A1DFD0C-3039-48EC-9F3A-557284A03980}"/>
              </a:ext>
            </a:extLst>
          </p:cNvPr>
          <p:cNvCxnSpPr>
            <a:cxnSpLocks/>
            <a:stCxn id="8" idx="6"/>
            <a:endCxn id="13" idx="2"/>
          </p:cNvCxnSpPr>
          <p:nvPr/>
        </p:nvCxnSpPr>
        <p:spPr>
          <a:xfrm>
            <a:off x="6982407" y="3777731"/>
            <a:ext cx="1472000" cy="2047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Block Arc 20">
            <a:extLst>
              <a:ext uri="{FF2B5EF4-FFF2-40B4-BE49-F238E27FC236}">
                <a16:creationId xmlns:a16="http://schemas.microsoft.com/office/drawing/2014/main" id="{86F95BF4-BAE4-417C-836A-F900BC61654E}"/>
              </a:ext>
            </a:extLst>
          </p:cNvPr>
          <p:cNvSpPr/>
          <p:nvPr/>
        </p:nvSpPr>
        <p:spPr>
          <a:xfrm rot="1122833">
            <a:off x="4490095" y="2712535"/>
            <a:ext cx="2113517" cy="2113517"/>
          </a:xfrm>
          <a:prstGeom prst="blockArc">
            <a:avLst>
              <a:gd name="adj1" fmla="val 10800000"/>
              <a:gd name="adj2" fmla="val 19476573"/>
              <a:gd name="adj3" fmla="val 276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Isosceles Triangle 22">
            <a:extLst>
              <a:ext uri="{FF2B5EF4-FFF2-40B4-BE49-F238E27FC236}">
                <a16:creationId xmlns:a16="http://schemas.microsoft.com/office/drawing/2014/main" id="{A381B483-5A4A-4C7E-AB3D-7D5B92F4463E}"/>
              </a:ext>
            </a:extLst>
          </p:cNvPr>
          <p:cNvSpPr/>
          <p:nvPr/>
        </p:nvSpPr>
        <p:spPr>
          <a:xfrm rot="12057374">
            <a:off x="4506435" y="3241108"/>
            <a:ext cx="194111" cy="23151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49F12FCF-551C-4734-9605-9652E5417486}"/>
              </a:ext>
            </a:extLst>
          </p:cNvPr>
          <p:cNvSpPr txBox="1"/>
          <p:nvPr/>
        </p:nvSpPr>
        <p:spPr>
          <a:xfrm>
            <a:off x="3048778" y="3298438"/>
            <a:ext cx="288006" cy="461665"/>
          </a:xfrm>
          <a:prstGeom prst="rect">
            <a:avLst/>
          </a:prstGeom>
          <a:noFill/>
        </p:spPr>
        <p:txBody>
          <a:bodyPr wrap="square">
            <a:spAutoFit/>
          </a:bodyPr>
          <a:lstStyle/>
          <a:p>
            <a:r>
              <a:rPr lang="vi-VN" sz="2400" b="1">
                <a:effectLst/>
                <a:latin typeface="Times New Roman" panose="02020603050405020304" pitchFamily="18" charset="0"/>
                <a:ea typeface="Times New Roman" panose="02020603050405020304" pitchFamily="18" charset="0"/>
              </a:rPr>
              <a:t>ε</a:t>
            </a:r>
            <a:endParaRPr lang="en-US" sz="2400"/>
          </a:p>
        </p:txBody>
      </p:sp>
      <p:sp>
        <p:nvSpPr>
          <p:cNvPr id="26" name="TextBox 25">
            <a:extLst>
              <a:ext uri="{FF2B5EF4-FFF2-40B4-BE49-F238E27FC236}">
                <a16:creationId xmlns:a16="http://schemas.microsoft.com/office/drawing/2014/main" id="{D2DBBA5D-F682-4AE0-B35E-ED40765F2F15}"/>
              </a:ext>
            </a:extLst>
          </p:cNvPr>
          <p:cNvSpPr txBox="1"/>
          <p:nvPr/>
        </p:nvSpPr>
        <p:spPr>
          <a:xfrm>
            <a:off x="7580159" y="3370857"/>
            <a:ext cx="288006" cy="461665"/>
          </a:xfrm>
          <a:prstGeom prst="rect">
            <a:avLst/>
          </a:prstGeom>
          <a:noFill/>
        </p:spPr>
        <p:txBody>
          <a:bodyPr wrap="square">
            <a:spAutoFit/>
          </a:bodyPr>
          <a:lstStyle/>
          <a:p>
            <a:r>
              <a:rPr lang="vi-VN" sz="2400" b="1">
                <a:effectLst/>
                <a:latin typeface="Times New Roman" panose="02020603050405020304" pitchFamily="18" charset="0"/>
                <a:ea typeface="Times New Roman" panose="02020603050405020304" pitchFamily="18" charset="0"/>
              </a:rPr>
              <a:t>ε</a:t>
            </a:r>
            <a:endParaRPr lang="en-US" sz="2400"/>
          </a:p>
        </p:txBody>
      </p:sp>
      <p:sp>
        <p:nvSpPr>
          <p:cNvPr id="27" name="TextBox 26">
            <a:extLst>
              <a:ext uri="{FF2B5EF4-FFF2-40B4-BE49-F238E27FC236}">
                <a16:creationId xmlns:a16="http://schemas.microsoft.com/office/drawing/2014/main" id="{BE357ADE-CD98-41B2-B4BC-D7C0DBCB2CBA}"/>
              </a:ext>
            </a:extLst>
          </p:cNvPr>
          <p:cNvSpPr txBox="1"/>
          <p:nvPr/>
        </p:nvSpPr>
        <p:spPr>
          <a:xfrm>
            <a:off x="5427045" y="2263700"/>
            <a:ext cx="288006" cy="461665"/>
          </a:xfrm>
          <a:prstGeom prst="rect">
            <a:avLst/>
          </a:prstGeom>
          <a:noFill/>
        </p:spPr>
        <p:txBody>
          <a:bodyPr wrap="square">
            <a:spAutoFit/>
          </a:bodyPr>
          <a:lstStyle/>
          <a:p>
            <a:r>
              <a:rPr lang="vi-VN" sz="2400" b="1">
                <a:effectLst/>
                <a:latin typeface="Times New Roman" panose="02020603050405020304" pitchFamily="18" charset="0"/>
                <a:ea typeface="Times New Roman" panose="02020603050405020304" pitchFamily="18" charset="0"/>
              </a:rPr>
              <a:t>ε</a:t>
            </a:r>
            <a:endParaRPr lang="en-US" sz="2400"/>
          </a:p>
        </p:txBody>
      </p:sp>
      <p:sp>
        <p:nvSpPr>
          <p:cNvPr id="31" name="Freeform: Shape 30">
            <a:extLst>
              <a:ext uri="{FF2B5EF4-FFF2-40B4-BE49-F238E27FC236}">
                <a16:creationId xmlns:a16="http://schemas.microsoft.com/office/drawing/2014/main" id="{8C1F5A51-6761-480A-BF8D-089F12C8ED66}"/>
              </a:ext>
            </a:extLst>
          </p:cNvPr>
          <p:cNvSpPr/>
          <p:nvPr/>
        </p:nvSpPr>
        <p:spPr>
          <a:xfrm>
            <a:off x="2668555" y="4142792"/>
            <a:ext cx="6139584" cy="774441"/>
          </a:xfrm>
          <a:custGeom>
            <a:avLst/>
            <a:gdLst>
              <a:gd name="connsiteX0" fmla="*/ 0 w 6139584"/>
              <a:gd name="connsiteY0" fmla="*/ 0 h 774441"/>
              <a:gd name="connsiteX1" fmla="*/ 46653 w 6139584"/>
              <a:gd name="connsiteY1" fmla="*/ 37322 h 774441"/>
              <a:gd name="connsiteX2" fmla="*/ 74645 w 6139584"/>
              <a:gd name="connsiteY2" fmla="*/ 65314 h 774441"/>
              <a:gd name="connsiteX3" fmla="*/ 270588 w 6139584"/>
              <a:gd name="connsiteY3" fmla="*/ 186612 h 774441"/>
              <a:gd name="connsiteX4" fmla="*/ 550506 w 6139584"/>
              <a:gd name="connsiteY4" fmla="*/ 298579 h 774441"/>
              <a:gd name="connsiteX5" fmla="*/ 746449 w 6139584"/>
              <a:gd name="connsiteY5" fmla="*/ 354563 h 774441"/>
              <a:gd name="connsiteX6" fmla="*/ 923731 w 6139584"/>
              <a:gd name="connsiteY6" fmla="*/ 391886 h 774441"/>
              <a:gd name="connsiteX7" fmla="*/ 1502229 w 6139584"/>
              <a:gd name="connsiteY7" fmla="*/ 541175 h 774441"/>
              <a:gd name="connsiteX8" fmla="*/ 1940767 w 6139584"/>
              <a:gd name="connsiteY8" fmla="*/ 615820 h 774441"/>
              <a:gd name="connsiteX9" fmla="*/ 2183363 w 6139584"/>
              <a:gd name="connsiteY9" fmla="*/ 643812 h 774441"/>
              <a:gd name="connsiteX10" fmla="*/ 2444621 w 6139584"/>
              <a:gd name="connsiteY10" fmla="*/ 690465 h 774441"/>
              <a:gd name="connsiteX11" fmla="*/ 2976465 w 6139584"/>
              <a:gd name="connsiteY11" fmla="*/ 755779 h 774441"/>
              <a:gd name="connsiteX12" fmla="*/ 3237723 w 6139584"/>
              <a:gd name="connsiteY12" fmla="*/ 765110 h 774441"/>
              <a:gd name="connsiteX13" fmla="*/ 3452327 w 6139584"/>
              <a:gd name="connsiteY13" fmla="*/ 774441 h 774441"/>
              <a:gd name="connsiteX14" fmla="*/ 4133461 w 6139584"/>
              <a:gd name="connsiteY14" fmla="*/ 746449 h 774441"/>
              <a:gd name="connsiteX15" fmla="*/ 4376057 w 6139584"/>
              <a:gd name="connsiteY15" fmla="*/ 718457 h 774441"/>
              <a:gd name="connsiteX16" fmla="*/ 4823927 w 6139584"/>
              <a:gd name="connsiteY16" fmla="*/ 625151 h 774441"/>
              <a:gd name="connsiteX17" fmla="*/ 5243804 w 6139584"/>
              <a:gd name="connsiteY17" fmla="*/ 485192 h 774441"/>
              <a:gd name="connsiteX18" fmla="*/ 5374433 w 6139584"/>
              <a:gd name="connsiteY18" fmla="*/ 429208 h 774441"/>
              <a:gd name="connsiteX19" fmla="*/ 5514392 w 6139584"/>
              <a:gd name="connsiteY19" fmla="*/ 382555 h 774441"/>
              <a:gd name="connsiteX20" fmla="*/ 5756988 w 6139584"/>
              <a:gd name="connsiteY20" fmla="*/ 279918 h 774441"/>
              <a:gd name="connsiteX21" fmla="*/ 5999584 w 6139584"/>
              <a:gd name="connsiteY21" fmla="*/ 121298 h 774441"/>
              <a:gd name="connsiteX22" fmla="*/ 6102221 w 6139584"/>
              <a:gd name="connsiteY22" fmla="*/ 27992 h 774441"/>
              <a:gd name="connsiteX23" fmla="*/ 6139543 w 6139584"/>
              <a:gd name="connsiteY23" fmla="*/ 0 h 774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139584" h="774441">
                <a:moveTo>
                  <a:pt x="0" y="0"/>
                </a:moveTo>
                <a:cubicBezTo>
                  <a:pt x="15551" y="12441"/>
                  <a:pt x="31665" y="24208"/>
                  <a:pt x="46653" y="37322"/>
                </a:cubicBezTo>
                <a:cubicBezTo>
                  <a:pt x="56584" y="46011"/>
                  <a:pt x="64229" y="57213"/>
                  <a:pt x="74645" y="65314"/>
                </a:cubicBezTo>
                <a:cubicBezTo>
                  <a:pt x="111377" y="93883"/>
                  <a:pt x="267911" y="185541"/>
                  <a:pt x="270588" y="186612"/>
                </a:cubicBezTo>
                <a:cubicBezTo>
                  <a:pt x="363894" y="223934"/>
                  <a:pt x="453879" y="270971"/>
                  <a:pt x="550506" y="298579"/>
                </a:cubicBezTo>
                <a:cubicBezTo>
                  <a:pt x="615820" y="317240"/>
                  <a:pt x="680549" y="338088"/>
                  <a:pt x="746449" y="354563"/>
                </a:cubicBezTo>
                <a:cubicBezTo>
                  <a:pt x="805035" y="369210"/>
                  <a:pt x="865330" y="376517"/>
                  <a:pt x="923731" y="391886"/>
                </a:cubicBezTo>
                <a:cubicBezTo>
                  <a:pt x="1301433" y="491281"/>
                  <a:pt x="886692" y="429257"/>
                  <a:pt x="1502229" y="541175"/>
                </a:cubicBezTo>
                <a:cubicBezTo>
                  <a:pt x="1648886" y="567840"/>
                  <a:pt x="1792918" y="595527"/>
                  <a:pt x="1940767" y="615820"/>
                </a:cubicBezTo>
                <a:cubicBezTo>
                  <a:pt x="2021413" y="626889"/>
                  <a:pt x="2102840" y="631883"/>
                  <a:pt x="2183363" y="643812"/>
                </a:cubicBezTo>
                <a:cubicBezTo>
                  <a:pt x="2270871" y="656776"/>
                  <a:pt x="2357240" y="676668"/>
                  <a:pt x="2444621" y="690465"/>
                </a:cubicBezTo>
                <a:cubicBezTo>
                  <a:pt x="2568431" y="710014"/>
                  <a:pt x="2849327" y="746698"/>
                  <a:pt x="2976465" y="755779"/>
                </a:cubicBezTo>
                <a:cubicBezTo>
                  <a:pt x="3063385" y="761987"/>
                  <a:pt x="3150648" y="761695"/>
                  <a:pt x="3237723" y="765110"/>
                </a:cubicBezTo>
                <a:lnTo>
                  <a:pt x="3452327" y="774441"/>
                </a:lnTo>
                <a:cubicBezTo>
                  <a:pt x="3807263" y="767046"/>
                  <a:pt x="3840635" y="775157"/>
                  <a:pt x="4133461" y="746449"/>
                </a:cubicBezTo>
                <a:cubicBezTo>
                  <a:pt x="4214474" y="738507"/>
                  <a:pt x="4295883" y="732542"/>
                  <a:pt x="4376057" y="718457"/>
                </a:cubicBezTo>
                <a:cubicBezTo>
                  <a:pt x="4526252" y="692071"/>
                  <a:pt x="4678039" y="669552"/>
                  <a:pt x="4823927" y="625151"/>
                </a:cubicBezTo>
                <a:cubicBezTo>
                  <a:pt x="5023658" y="564363"/>
                  <a:pt x="5050562" y="560342"/>
                  <a:pt x="5243804" y="485192"/>
                </a:cubicBezTo>
                <a:cubicBezTo>
                  <a:pt x="5287956" y="468022"/>
                  <a:pt x="5330139" y="446009"/>
                  <a:pt x="5374433" y="429208"/>
                </a:cubicBezTo>
                <a:cubicBezTo>
                  <a:pt x="5420413" y="411767"/>
                  <a:pt x="5468580" y="400433"/>
                  <a:pt x="5514392" y="382555"/>
                </a:cubicBezTo>
                <a:cubicBezTo>
                  <a:pt x="5596189" y="350634"/>
                  <a:pt x="5686744" y="332600"/>
                  <a:pt x="5756988" y="279918"/>
                </a:cubicBezTo>
                <a:cubicBezTo>
                  <a:pt x="5894369" y="176883"/>
                  <a:pt x="5783476" y="256367"/>
                  <a:pt x="5999584" y="121298"/>
                </a:cubicBezTo>
                <a:cubicBezTo>
                  <a:pt x="6130151" y="39693"/>
                  <a:pt x="5982319" y="134571"/>
                  <a:pt x="6102221" y="27992"/>
                </a:cubicBezTo>
                <a:cubicBezTo>
                  <a:pt x="6142325" y="-7656"/>
                  <a:pt x="6139543" y="26726"/>
                  <a:pt x="6139543" y="0"/>
                </a:cubicBezTo>
              </a:path>
            </a:pathLst>
          </a:cu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TextBox 31">
            <a:extLst>
              <a:ext uri="{FF2B5EF4-FFF2-40B4-BE49-F238E27FC236}">
                <a16:creationId xmlns:a16="http://schemas.microsoft.com/office/drawing/2014/main" id="{BB892145-75B9-4A3F-8A25-95798B1F7E1D}"/>
              </a:ext>
            </a:extLst>
          </p:cNvPr>
          <p:cNvSpPr txBox="1"/>
          <p:nvPr/>
        </p:nvSpPr>
        <p:spPr>
          <a:xfrm>
            <a:off x="5893131" y="4833695"/>
            <a:ext cx="288006" cy="461665"/>
          </a:xfrm>
          <a:prstGeom prst="rect">
            <a:avLst/>
          </a:prstGeom>
          <a:noFill/>
        </p:spPr>
        <p:txBody>
          <a:bodyPr wrap="square">
            <a:spAutoFit/>
          </a:bodyPr>
          <a:lstStyle/>
          <a:p>
            <a:r>
              <a:rPr lang="vi-VN" sz="2400" b="1">
                <a:effectLst/>
                <a:latin typeface="Times New Roman" panose="02020603050405020304" pitchFamily="18" charset="0"/>
                <a:ea typeface="Times New Roman" panose="02020603050405020304" pitchFamily="18" charset="0"/>
              </a:rPr>
              <a:t>ε</a:t>
            </a:r>
            <a:endParaRPr lang="en-US" sz="2400"/>
          </a:p>
        </p:txBody>
      </p:sp>
    </p:spTree>
    <p:extLst>
      <p:ext uri="{BB962C8B-B14F-4D97-AF65-F5344CB8AC3E}">
        <p14:creationId xmlns:p14="http://schemas.microsoft.com/office/powerpoint/2010/main" val="25072631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DD82547-D143-4305-AE26-6A2D9F7772A0}"/>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
        <p:nvSpPr>
          <p:cNvPr id="5" name="TextBox 4">
            <a:extLst>
              <a:ext uri="{FF2B5EF4-FFF2-40B4-BE49-F238E27FC236}">
                <a16:creationId xmlns:a16="http://schemas.microsoft.com/office/drawing/2014/main" id="{76F77280-CDC6-4E1E-A777-D53233A94B60}"/>
              </a:ext>
            </a:extLst>
          </p:cNvPr>
          <p:cNvSpPr txBox="1"/>
          <p:nvPr/>
        </p:nvSpPr>
        <p:spPr>
          <a:xfrm>
            <a:off x="1201317" y="1514359"/>
            <a:ext cx="5475519" cy="417871"/>
          </a:xfrm>
          <a:prstGeom prst="rect">
            <a:avLst/>
          </a:prstGeom>
          <a:noFill/>
        </p:spPr>
        <p:txBody>
          <a:bodyPr wrap="square">
            <a:spAutoFit/>
          </a:bodyPr>
          <a:lstStyle/>
          <a:p>
            <a:pPr marR="0" lvl="0" algn="just">
              <a:lnSpc>
                <a:spcPct val="115000"/>
              </a:lnSpc>
            </a:pPr>
            <a:r>
              <a:rPr lang="en-US" sz="2000" b="1">
                <a:effectLst/>
                <a:latin typeface="Times New Roman" panose="02020603050405020304" pitchFamily="18" charset="0"/>
                <a:ea typeface="Times New Roman" panose="02020603050405020304" pitchFamily="18" charset="0"/>
              </a:rPr>
              <a:t>Chuyển đổi regex ở dạng postfix sang </a:t>
            </a:r>
            <a:r>
              <a:rPr lang="vi-VN" sz="2000" b="1">
                <a:effectLst/>
                <a:latin typeface="Times New Roman" panose="02020603050405020304" pitchFamily="18" charset="0"/>
                <a:ea typeface="Times New Roman" panose="02020603050405020304" pitchFamily="18" charset="0"/>
              </a:rPr>
              <a:t>NFAε</a:t>
            </a:r>
            <a:endParaRPr lang="en-US" sz="2000" b="1" dirty="0">
              <a:effectLst/>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8319B55E-CA3D-42C6-9341-9BAD535442E4}"/>
              </a:ext>
            </a:extLst>
          </p:cNvPr>
          <p:cNvSpPr txBox="1"/>
          <p:nvPr/>
        </p:nvSpPr>
        <p:spPr>
          <a:xfrm>
            <a:off x="1659294" y="1915744"/>
            <a:ext cx="4060371"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Duyệt qua từng ký tự trong regex:</a:t>
            </a:r>
          </a:p>
        </p:txBody>
      </p:sp>
      <p:sp>
        <p:nvSpPr>
          <p:cNvPr id="12" name="Text Placeholder 2">
            <a:extLst>
              <a:ext uri="{FF2B5EF4-FFF2-40B4-BE49-F238E27FC236}">
                <a16:creationId xmlns:a16="http://schemas.microsoft.com/office/drawing/2014/main" id="{255B9674-AD86-477C-AB7E-3DA0FC6F39EE}"/>
              </a:ext>
            </a:extLst>
          </p:cNvPr>
          <p:cNvSpPr>
            <a:spLocks noGrp="1"/>
          </p:cNvSpPr>
          <p:nvPr>
            <p:ph type="body" idx="1"/>
          </p:nvPr>
        </p:nvSpPr>
        <p:spPr>
          <a:xfrm>
            <a:off x="838200" y="953399"/>
            <a:ext cx="9294845" cy="734403"/>
          </a:xfrm>
        </p:spPr>
        <p:txBody>
          <a:bodyPr/>
          <a:lstStyle/>
          <a:p>
            <a:r>
              <a:rPr lang="en-US" b="1">
                <a:latin typeface="Times New Roman" panose="02020603050405020304" pitchFamily="18" charset="0"/>
                <a:cs typeface="Times New Roman" panose="02020603050405020304" pitchFamily="18" charset="0"/>
              </a:rPr>
              <a:t>4. </a:t>
            </a:r>
            <a:r>
              <a:rPr lang="en-US" b="1">
                <a:effectLst/>
                <a:latin typeface="Times New Roman" panose="02020603050405020304" pitchFamily="18" charset="0"/>
                <a:ea typeface="Times New Roman" panose="02020603050405020304" pitchFamily="18" charset="0"/>
                <a:cs typeface="Times New Roman" panose="02020603050405020304" pitchFamily="18" charset="0"/>
              </a:rPr>
              <a:t>Chức năng chuyển đổi biểu thức chính quy (regex) sang </a:t>
            </a:r>
            <a:r>
              <a:rPr lang="vi-VN" sz="2400" b="1">
                <a:effectLst/>
                <a:latin typeface="Times New Roman" panose="02020603050405020304" pitchFamily="18" charset="0"/>
                <a:ea typeface="Times New Roman" panose="02020603050405020304" pitchFamily="18" charset="0"/>
              </a:rPr>
              <a:t>NFAε</a:t>
            </a:r>
            <a:endParaRPr lang="en-US" b="1"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A34A2BB3-6F0E-4FD0-9524-C78B8C6BF549}"/>
              </a:ext>
            </a:extLst>
          </p:cNvPr>
          <p:cNvSpPr txBox="1"/>
          <p:nvPr/>
        </p:nvSpPr>
        <p:spPr>
          <a:xfrm>
            <a:off x="1659293" y="2436799"/>
            <a:ext cx="2319323"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Nếu là ký tự ‘|’: </a:t>
            </a:r>
          </a:p>
        </p:txBody>
      </p:sp>
      <p:sp>
        <p:nvSpPr>
          <p:cNvPr id="3" name="Oval 2">
            <a:extLst>
              <a:ext uri="{FF2B5EF4-FFF2-40B4-BE49-F238E27FC236}">
                <a16:creationId xmlns:a16="http://schemas.microsoft.com/office/drawing/2014/main" id="{CFE6F539-3F9D-47E3-BE31-55AB0FACCA22}"/>
              </a:ext>
            </a:extLst>
          </p:cNvPr>
          <p:cNvSpPr/>
          <p:nvPr/>
        </p:nvSpPr>
        <p:spPr>
          <a:xfrm>
            <a:off x="4111301" y="2999788"/>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q0</a:t>
            </a:r>
          </a:p>
        </p:txBody>
      </p:sp>
      <p:sp>
        <p:nvSpPr>
          <p:cNvPr id="8" name="Oval 7">
            <a:extLst>
              <a:ext uri="{FF2B5EF4-FFF2-40B4-BE49-F238E27FC236}">
                <a16:creationId xmlns:a16="http://schemas.microsoft.com/office/drawing/2014/main" id="{582EDD03-EB9B-459E-BD7C-448A3EBCAE68}"/>
              </a:ext>
            </a:extLst>
          </p:cNvPr>
          <p:cNvSpPr/>
          <p:nvPr/>
        </p:nvSpPr>
        <p:spPr>
          <a:xfrm>
            <a:off x="6284944" y="2999788"/>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q1</a:t>
            </a:r>
          </a:p>
        </p:txBody>
      </p:sp>
      <p:cxnSp>
        <p:nvCxnSpPr>
          <p:cNvPr id="9" name="Straight Arrow Connector 8">
            <a:extLst>
              <a:ext uri="{FF2B5EF4-FFF2-40B4-BE49-F238E27FC236}">
                <a16:creationId xmlns:a16="http://schemas.microsoft.com/office/drawing/2014/main" id="{009349E7-A0EA-4ED1-AB3E-913882719D2E}"/>
              </a:ext>
            </a:extLst>
          </p:cNvPr>
          <p:cNvCxnSpPr>
            <a:stCxn id="3" idx="6"/>
            <a:endCxn id="8" idx="2"/>
          </p:cNvCxnSpPr>
          <p:nvPr/>
        </p:nvCxnSpPr>
        <p:spPr>
          <a:xfrm>
            <a:off x="4808764" y="3348520"/>
            <a:ext cx="147618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8480DB4-58A7-4F64-850D-3A02FD15CDE9}"/>
              </a:ext>
            </a:extLst>
          </p:cNvPr>
          <p:cNvSpPr txBox="1"/>
          <p:nvPr/>
        </p:nvSpPr>
        <p:spPr>
          <a:xfrm>
            <a:off x="5339666" y="2879327"/>
            <a:ext cx="669248" cy="369332"/>
          </a:xfrm>
          <a:prstGeom prst="rect">
            <a:avLst/>
          </a:prstGeom>
          <a:noFill/>
        </p:spPr>
        <p:txBody>
          <a:bodyPr wrap="square" rtlCol="0">
            <a:spAutoFit/>
          </a:bodyPr>
          <a:lstStyle/>
          <a:p>
            <a:r>
              <a:rPr lang="en-US" sz="1800">
                <a:latin typeface="+mj-lt"/>
                <a:cs typeface="Times New Roman" panose="02020603050405020304" pitchFamily="18" charset="0"/>
              </a:rPr>
              <a:t>W</a:t>
            </a:r>
          </a:p>
        </p:txBody>
      </p:sp>
      <p:sp>
        <p:nvSpPr>
          <p:cNvPr id="11" name="Oval 10">
            <a:extLst>
              <a:ext uri="{FF2B5EF4-FFF2-40B4-BE49-F238E27FC236}">
                <a16:creationId xmlns:a16="http://schemas.microsoft.com/office/drawing/2014/main" id="{22F973F7-8C02-4DBD-9664-558648D904D7}"/>
              </a:ext>
            </a:extLst>
          </p:cNvPr>
          <p:cNvSpPr/>
          <p:nvPr/>
        </p:nvSpPr>
        <p:spPr>
          <a:xfrm>
            <a:off x="1866511" y="3935002"/>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q4</a:t>
            </a:r>
          </a:p>
        </p:txBody>
      </p:sp>
      <p:sp>
        <p:nvSpPr>
          <p:cNvPr id="13" name="Oval 12">
            <a:extLst>
              <a:ext uri="{FF2B5EF4-FFF2-40B4-BE49-F238E27FC236}">
                <a16:creationId xmlns:a16="http://schemas.microsoft.com/office/drawing/2014/main" id="{453E5163-F12E-48A3-BFDD-E763C836AF39}"/>
              </a:ext>
            </a:extLst>
          </p:cNvPr>
          <p:cNvSpPr/>
          <p:nvPr/>
        </p:nvSpPr>
        <p:spPr>
          <a:xfrm>
            <a:off x="8563988" y="3935001"/>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q5</a:t>
            </a:r>
          </a:p>
        </p:txBody>
      </p:sp>
      <p:cxnSp>
        <p:nvCxnSpPr>
          <p:cNvPr id="14" name="Straight Arrow Connector 13">
            <a:extLst>
              <a:ext uri="{FF2B5EF4-FFF2-40B4-BE49-F238E27FC236}">
                <a16:creationId xmlns:a16="http://schemas.microsoft.com/office/drawing/2014/main" id="{488A1A3C-DC3E-4E70-B240-B56BC7E5FB18}"/>
              </a:ext>
            </a:extLst>
          </p:cNvPr>
          <p:cNvCxnSpPr>
            <a:cxnSpLocks/>
            <a:stCxn id="11" idx="7"/>
            <a:endCxn id="3" idx="2"/>
          </p:cNvCxnSpPr>
          <p:nvPr/>
        </p:nvCxnSpPr>
        <p:spPr>
          <a:xfrm flipV="1">
            <a:off x="2461833" y="3348520"/>
            <a:ext cx="1649468" cy="6886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A1DFD0C-3039-48EC-9F3A-557284A03980}"/>
              </a:ext>
            </a:extLst>
          </p:cNvPr>
          <p:cNvCxnSpPr>
            <a:cxnSpLocks/>
            <a:stCxn id="8" idx="6"/>
            <a:endCxn id="13" idx="1"/>
          </p:cNvCxnSpPr>
          <p:nvPr/>
        </p:nvCxnSpPr>
        <p:spPr>
          <a:xfrm>
            <a:off x="6982407" y="3348520"/>
            <a:ext cx="1683722" cy="688622"/>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49F12FCF-551C-4734-9605-9652E5417486}"/>
              </a:ext>
            </a:extLst>
          </p:cNvPr>
          <p:cNvSpPr txBox="1"/>
          <p:nvPr/>
        </p:nvSpPr>
        <p:spPr>
          <a:xfrm>
            <a:off x="2880477" y="3231166"/>
            <a:ext cx="288006" cy="461665"/>
          </a:xfrm>
          <a:prstGeom prst="rect">
            <a:avLst/>
          </a:prstGeom>
          <a:noFill/>
        </p:spPr>
        <p:txBody>
          <a:bodyPr wrap="square">
            <a:spAutoFit/>
          </a:bodyPr>
          <a:lstStyle/>
          <a:p>
            <a:r>
              <a:rPr lang="vi-VN" sz="2400" b="1">
                <a:effectLst/>
                <a:latin typeface="Times New Roman" panose="02020603050405020304" pitchFamily="18" charset="0"/>
                <a:ea typeface="Times New Roman" panose="02020603050405020304" pitchFamily="18" charset="0"/>
              </a:rPr>
              <a:t>ε</a:t>
            </a:r>
            <a:endParaRPr lang="en-US" sz="2400"/>
          </a:p>
        </p:txBody>
      </p:sp>
      <p:sp>
        <p:nvSpPr>
          <p:cNvPr id="26" name="TextBox 25">
            <a:extLst>
              <a:ext uri="{FF2B5EF4-FFF2-40B4-BE49-F238E27FC236}">
                <a16:creationId xmlns:a16="http://schemas.microsoft.com/office/drawing/2014/main" id="{D2DBBA5D-F682-4AE0-B35E-ED40765F2F15}"/>
              </a:ext>
            </a:extLst>
          </p:cNvPr>
          <p:cNvSpPr txBox="1"/>
          <p:nvPr/>
        </p:nvSpPr>
        <p:spPr>
          <a:xfrm>
            <a:off x="7824268" y="3248659"/>
            <a:ext cx="288006" cy="461665"/>
          </a:xfrm>
          <a:prstGeom prst="rect">
            <a:avLst/>
          </a:prstGeom>
          <a:noFill/>
        </p:spPr>
        <p:txBody>
          <a:bodyPr wrap="square">
            <a:spAutoFit/>
          </a:bodyPr>
          <a:lstStyle/>
          <a:p>
            <a:r>
              <a:rPr lang="vi-VN" sz="2400" b="1">
                <a:effectLst/>
                <a:latin typeface="Times New Roman" panose="02020603050405020304" pitchFamily="18" charset="0"/>
                <a:ea typeface="Times New Roman" panose="02020603050405020304" pitchFamily="18" charset="0"/>
              </a:rPr>
              <a:t>ε</a:t>
            </a:r>
            <a:endParaRPr lang="en-US" sz="2400"/>
          </a:p>
        </p:txBody>
      </p:sp>
      <p:sp>
        <p:nvSpPr>
          <p:cNvPr id="28" name="Oval 27">
            <a:extLst>
              <a:ext uri="{FF2B5EF4-FFF2-40B4-BE49-F238E27FC236}">
                <a16:creationId xmlns:a16="http://schemas.microsoft.com/office/drawing/2014/main" id="{1E4687EC-9769-4FB7-B4CD-DF172844FA93}"/>
              </a:ext>
            </a:extLst>
          </p:cNvPr>
          <p:cNvSpPr/>
          <p:nvPr/>
        </p:nvSpPr>
        <p:spPr>
          <a:xfrm>
            <a:off x="4111301" y="4976906"/>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q2</a:t>
            </a:r>
          </a:p>
        </p:txBody>
      </p:sp>
      <p:sp>
        <p:nvSpPr>
          <p:cNvPr id="29" name="Oval 28">
            <a:extLst>
              <a:ext uri="{FF2B5EF4-FFF2-40B4-BE49-F238E27FC236}">
                <a16:creationId xmlns:a16="http://schemas.microsoft.com/office/drawing/2014/main" id="{55586AB2-BC2B-45D6-B7AD-2B93DBA61B47}"/>
              </a:ext>
            </a:extLst>
          </p:cNvPr>
          <p:cNvSpPr/>
          <p:nvPr/>
        </p:nvSpPr>
        <p:spPr>
          <a:xfrm>
            <a:off x="6284944" y="4976906"/>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q3</a:t>
            </a:r>
          </a:p>
        </p:txBody>
      </p:sp>
      <p:cxnSp>
        <p:nvCxnSpPr>
          <p:cNvPr id="30" name="Straight Arrow Connector 29">
            <a:extLst>
              <a:ext uri="{FF2B5EF4-FFF2-40B4-BE49-F238E27FC236}">
                <a16:creationId xmlns:a16="http://schemas.microsoft.com/office/drawing/2014/main" id="{BB53A9C5-6977-42CF-81FB-8911BF3BB7BB}"/>
              </a:ext>
            </a:extLst>
          </p:cNvPr>
          <p:cNvCxnSpPr>
            <a:cxnSpLocks/>
            <a:stCxn id="11" idx="5"/>
            <a:endCxn id="28" idx="2"/>
          </p:cNvCxnSpPr>
          <p:nvPr/>
        </p:nvCxnSpPr>
        <p:spPr>
          <a:xfrm>
            <a:off x="2461833" y="4530324"/>
            <a:ext cx="1649468" cy="79531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4EBE7CC4-8C5F-46FF-A0F6-879A29919FF0}"/>
              </a:ext>
            </a:extLst>
          </p:cNvPr>
          <p:cNvCxnSpPr>
            <a:cxnSpLocks/>
            <a:stCxn id="29" idx="6"/>
            <a:endCxn id="13" idx="3"/>
          </p:cNvCxnSpPr>
          <p:nvPr/>
        </p:nvCxnSpPr>
        <p:spPr>
          <a:xfrm flipV="1">
            <a:off x="6982407" y="4530323"/>
            <a:ext cx="1683722" cy="79531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9615AC7-F43B-40E8-A011-9484EFBAF6DB}"/>
              </a:ext>
            </a:extLst>
          </p:cNvPr>
          <p:cNvCxnSpPr>
            <a:cxnSpLocks/>
            <a:stCxn id="28" idx="6"/>
            <a:endCxn id="29" idx="2"/>
          </p:cNvCxnSpPr>
          <p:nvPr/>
        </p:nvCxnSpPr>
        <p:spPr>
          <a:xfrm>
            <a:off x="4808764" y="5325638"/>
            <a:ext cx="147618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66457CA-5835-4682-81B6-0E4C88932318}"/>
              </a:ext>
            </a:extLst>
          </p:cNvPr>
          <p:cNvSpPr txBox="1"/>
          <p:nvPr/>
        </p:nvSpPr>
        <p:spPr>
          <a:xfrm>
            <a:off x="5279075" y="4864471"/>
            <a:ext cx="627982" cy="369332"/>
          </a:xfrm>
          <a:prstGeom prst="rect">
            <a:avLst/>
          </a:prstGeom>
          <a:noFill/>
        </p:spPr>
        <p:txBody>
          <a:bodyPr wrap="square" rtlCol="0">
            <a:spAutoFit/>
          </a:bodyPr>
          <a:lstStyle/>
          <a:p>
            <a:r>
              <a:rPr lang="en-US" sz="1800">
                <a:latin typeface="+mj-lt"/>
                <a:cs typeface="Times New Roman" panose="02020603050405020304" pitchFamily="18" charset="0"/>
              </a:rPr>
              <a:t>X</a:t>
            </a:r>
          </a:p>
        </p:txBody>
      </p:sp>
      <p:sp>
        <p:nvSpPr>
          <p:cNvPr id="39" name="TextBox 38">
            <a:extLst>
              <a:ext uri="{FF2B5EF4-FFF2-40B4-BE49-F238E27FC236}">
                <a16:creationId xmlns:a16="http://schemas.microsoft.com/office/drawing/2014/main" id="{986BF2BD-213F-4C51-8352-FB312BFDB518}"/>
              </a:ext>
            </a:extLst>
          </p:cNvPr>
          <p:cNvSpPr txBox="1"/>
          <p:nvPr/>
        </p:nvSpPr>
        <p:spPr>
          <a:xfrm>
            <a:off x="2925856" y="4889489"/>
            <a:ext cx="288006" cy="461665"/>
          </a:xfrm>
          <a:prstGeom prst="rect">
            <a:avLst/>
          </a:prstGeom>
          <a:noFill/>
        </p:spPr>
        <p:txBody>
          <a:bodyPr wrap="square">
            <a:spAutoFit/>
          </a:bodyPr>
          <a:lstStyle/>
          <a:p>
            <a:r>
              <a:rPr lang="vi-VN" sz="2400" b="1">
                <a:effectLst/>
                <a:latin typeface="Times New Roman" panose="02020603050405020304" pitchFamily="18" charset="0"/>
                <a:ea typeface="Times New Roman" panose="02020603050405020304" pitchFamily="18" charset="0"/>
              </a:rPr>
              <a:t>ε</a:t>
            </a:r>
            <a:endParaRPr lang="en-US" sz="2400"/>
          </a:p>
        </p:txBody>
      </p:sp>
      <p:sp>
        <p:nvSpPr>
          <p:cNvPr id="40" name="TextBox 39">
            <a:extLst>
              <a:ext uri="{FF2B5EF4-FFF2-40B4-BE49-F238E27FC236}">
                <a16:creationId xmlns:a16="http://schemas.microsoft.com/office/drawing/2014/main" id="{4A3C7692-274F-418B-A7FD-DAEAEE9ABCAF}"/>
              </a:ext>
            </a:extLst>
          </p:cNvPr>
          <p:cNvSpPr txBox="1"/>
          <p:nvPr/>
        </p:nvSpPr>
        <p:spPr>
          <a:xfrm>
            <a:off x="7824268" y="4863972"/>
            <a:ext cx="288006" cy="461665"/>
          </a:xfrm>
          <a:prstGeom prst="rect">
            <a:avLst/>
          </a:prstGeom>
          <a:noFill/>
        </p:spPr>
        <p:txBody>
          <a:bodyPr wrap="square">
            <a:spAutoFit/>
          </a:bodyPr>
          <a:lstStyle/>
          <a:p>
            <a:r>
              <a:rPr lang="vi-VN" sz="2400" b="1">
                <a:effectLst/>
                <a:latin typeface="Times New Roman" panose="02020603050405020304" pitchFamily="18" charset="0"/>
                <a:ea typeface="Times New Roman" panose="02020603050405020304" pitchFamily="18" charset="0"/>
              </a:rPr>
              <a:t>ε</a:t>
            </a:r>
            <a:endParaRPr lang="en-US" sz="2400"/>
          </a:p>
        </p:txBody>
      </p:sp>
    </p:spTree>
    <p:extLst>
      <p:ext uri="{BB962C8B-B14F-4D97-AF65-F5344CB8AC3E}">
        <p14:creationId xmlns:p14="http://schemas.microsoft.com/office/powerpoint/2010/main" val="37161017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DD82547-D143-4305-AE26-6A2D9F7772A0}"/>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
        <p:nvSpPr>
          <p:cNvPr id="5" name="TextBox 4">
            <a:extLst>
              <a:ext uri="{FF2B5EF4-FFF2-40B4-BE49-F238E27FC236}">
                <a16:creationId xmlns:a16="http://schemas.microsoft.com/office/drawing/2014/main" id="{76F77280-CDC6-4E1E-A777-D53233A94B60}"/>
              </a:ext>
            </a:extLst>
          </p:cNvPr>
          <p:cNvSpPr txBox="1"/>
          <p:nvPr/>
        </p:nvSpPr>
        <p:spPr>
          <a:xfrm>
            <a:off x="1201318" y="1514359"/>
            <a:ext cx="5198702" cy="417871"/>
          </a:xfrm>
          <a:prstGeom prst="rect">
            <a:avLst/>
          </a:prstGeom>
          <a:noFill/>
        </p:spPr>
        <p:txBody>
          <a:bodyPr wrap="square">
            <a:spAutoFit/>
          </a:bodyPr>
          <a:lstStyle/>
          <a:p>
            <a:pPr marR="0" lvl="0" algn="just">
              <a:lnSpc>
                <a:spcPct val="115000"/>
              </a:lnSpc>
            </a:pPr>
            <a:r>
              <a:rPr lang="en-US" sz="2000" b="1">
                <a:effectLst/>
                <a:latin typeface="Times New Roman" panose="02020603050405020304" pitchFamily="18" charset="0"/>
                <a:ea typeface="Times New Roman" panose="02020603050405020304" pitchFamily="18" charset="0"/>
              </a:rPr>
              <a:t>Chuyển đổi regex ở dạng postfix sang </a:t>
            </a:r>
            <a:r>
              <a:rPr lang="vi-VN" sz="2000" b="1">
                <a:effectLst/>
                <a:latin typeface="Times New Roman" panose="02020603050405020304" pitchFamily="18" charset="0"/>
                <a:ea typeface="Times New Roman" panose="02020603050405020304" pitchFamily="18" charset="0"/>
              </a:rPr>
              <a:t>NFAε</a:t>
            </a:r>
            <a:endParaRPr lang="en-US" sz="2000" b="1" dirty="0">
              <a:effectLst/>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8319B55E-CA3D-42C6-9341-9BAD535442E4}"/>
              </a:ext>
            </a:extLst>
          </p:cNvPr>
          <p:cNvSpPr txBox="1"/>
          <p:nvPr/>
        </p:nvSpPr>
        <p:spPr>
          <a:xfrm>
            <a:off x="1659294" y="1915744"/>
            <a:ext cx="3855098"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Duyệt qua từng ký tự trong regex:</a:t>
            </a:r>
          </a:p>
        </p:txBody>
      </p:sp>
      <p:sp>
        <p:nvSpPr>
          <p:cNvPr id="12" name="Text Placeholder 2">
            <a:extLst>
              <a:ext uri="{FF2B5EF4-FFF2-40B4-BE49-F238E27FC236}">
                <a16:creationId xmlns:a16="http://schemas.microsoft.com/office/drawing/2014/main" id="{255B9674-AD86-477C-AB7E-3DA0FC6F39EE}"/>
              </a:ext>
            </a:extLst>
          </p:cNvPr>
          <p:cNvSpPr>
            <a:spLocks noGrp="1"/>
          </p:cNvSpPr>
          <p:nvPr>
            <p:ph type="body" idx="1"/>
          </p:nvPr>
        </p:nvSpPr>
        <p:spPr>
          <a:xfrm>
            <a:off x="838200" y="953399"/>
            <a:ext cx="9294845" cy="734403"/>
          </a:xfrm>
        </p:spPr>
        <p:txBody>
          <a:bodyPr/>
          <a:lstStyle/>
          <a:p>
            <a:r>
              <a:rPr lang="en-US" b="1">
                <a:latin typeface="Times New Roman" panose="02020603050405020304" pitchFamily="18" charset="0"/>
                <a:cs typeface="Times New Roman" panose="02020603050405020304" pitchFamily="18" charset="0"/>
              </a:rPr>
              <a:t>4. </a:t>
            </a:r>
            <a:r>
              <a:rPr lang="en-US" b="1">
                <a:effectLst/>
                <a:latin typeface="Times New Roman" panose="02020603050405020304" pitchFamily="18" charset="0"/>
                <a:ea typeface="Times New Roman" panose="02020603050405020304" pitchFamily="18" charset="0"/>
                <a:cs typeface="Times New Roman" panose="02020603050405020304" pitchFamily="18" charset="0"/>
              </a:rPr>
              <a:t>Chức năng chuyển đổi biểu thức chính quy (regex) sang </a:t>
            </a:r>
            <a:r>
              <a:rPr lang="vi-VN" sz="2400" b="1">
                <a:effectLst/>
                <a:latin typeface="Times New Roman" panose="02020603050405020304" pitchFamily="18" charset="0"/>
                <a:ea typeface="Times New Roman" panose="02020603050405020304" pitchFamily="18" charset="0"/>
              </a:rPr>
              <a:t>NFAε</a:t>
            </a:r>
            <a:endParaRPr lang="en-US" b="1"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A34A2BB3-6F0E-4FD0-9524-C78B8C6BF549}"/>
              </a:ext>
            </a:extLst>
          </p:cNvPr>
          <p:cNvSpPr txBox="1"/>
          <p:nvPr/>
        </p:nvSpPr>
        <p:spPr>
          <a:xfrm>
            <a:off x="1659293" y="2436799"/>
            <a:ext cx="2202069"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Nếu là ký tự ‘.’: </a:t>
            </a:r>
          </a:p>
        </p:txBody>
      </p:sp>
      <p:sp>
        <p:nvSpPr>
          <p:cNvPr id="3" name="Oval 2">
            <a:extLst>
              <a:ext uri="{FF2B5EF4-FFF2-40B4-BE49-F238E27FC236}">
                <a16:creationId xmlns:a16="http://schemas.microsoft.com/office/drawing/2014/main" id="{CFE6F539-3F9D-47E3-BE31-55AB0FACCA22}"/>
              </a:ext>
            </a:extLst>
          </p:cNvPr>
          <p:cNvSpPr/>
          <p:nvPr/>
        </p:nvSpPr>
        <p:spPr>
          <a:xfrm>
            <a:off x="2177988" y="3549461"/>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q0</a:t>
            </a:r>
          </a:p>
        </p:txBody>
      </p:sp>
      <p:sp>
        <p:nvSpPr>
          <p:cNvPr id="8" name="Oval 7">
            <a:extLst>
              <a:ext uri="{FF2B5EF4-FFF2-40B4-BE49-F238E27FC236}">
                <a16:creationId xmlns:a16="http://schemas.microsoft.com/office/drawing/2014/main" id="{582EDD03-EB9B-459E-BD7C-448A3EBCAE68}"/>
              </a:ext>
            </a:extLst>
          </p:cNvPr>
          <p:cNvSpPr/>
          <p:nvPr/>
        </p:nvSpPr>
        <p:spPr>
          <a:xfrm>
            <a:off x="4351631" y="3549461"/>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q1</a:t>
            </a:r>
          </a:p>
        </p:txBody>
      </p:sp>
      <p:cxnSp>
        <p:nvCxnSpPr>
          <p:cNvPr id="9" name="Straight Arrow Connector 8">
            <a:extLst>
              <a:ext uri="{FF2B5EF4-FFF2-40B4-BE49-F238E27FC236}">
                <a16:creationId xmlns:a16="http://schemas.microsoft.com/office/drawing/2014/main" id="{009349E7-A0EA-4ED1-AB3E-913882719D2E}"/>
              </a:ext>
            </a:extLst>
          </p:cNvPr>
          <p:cNvCxnSpPr>
            <a:stCxn id="3" idx="6"/>
            <a:endCxn id="8" idx="2"/>
          </p:cNvCxnSpPr>
          <p:nvPr/>
        </p:nvCxnSpPr>
        <p:spPr>
          <a:xfrm>
            <a:off x="2875451" y="3898193"/>
            <a:ext cx="147618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8480DB4-58A7-4F64-850D-3A02FD15CDE9}"/>
              </a:ext>
            </a:extLst>
          </p:cNvPr>
          <p:cNvSpPr txBox="1"/>
          <p:nvPr/>
        </p:nvSpPr>
        <p:spPr>
          <a:xfrm>
            <a:off x="3406353" y="3429000"/>
            <a:ext cx="669248" cy="369332"/>
          </a:xfrm>
          <a:prstGeom prst="rect">
            <a:avLst/>
          </a:prstGeom>
          <a:noFill/>
        </p:spPr>
        <p:txBody>
          <a:bodyPr wrap="square" rtlCol="0">
            <a:spAutoFit/>
          </a:bodyPr>
          <a:lstStyle/>
          <a:p>
            <a:r>
              <a:rPr lang="en-US" sz="1800">
                <a:latin typeface="+mj-lt"/>
                <a:cs typeface="Times New Roman" panose="02020603050405020304" pitchFamily="18" charset="0"/>
              </a:rPr>
              <a:t>W</a:t>
            </a:r>
          </a:p>
        </p:txBody>
      </p:sp>
      <p:cxnSp>
        <p:nvCxnSpPr>
          <p:cNvPr id="16" name="Straight Arrow Connector 15">
            <a:extLst>
              <a:ext uri="{FF2B5EF4-FFF2-40B4-BE49-F238E27FC236}">
                <a16:creationId xmlns:a16="http://schemas.microsoft.com/office/drawing/2014/main" id="{4A1DFD0C-3039-48EC-9F3A-557284A03980}"/>
              </a:ext>
            </a:extLst>
          </p:cNvPr>
          <p:cNvCxnSpPr>
            <a:cxnSpLocks/>
            <a:stCxn id="8" idx="6"/>
            <a:endCxn id="28" idx="2"/>
          </p:cNvCxnSpPr>
          <p:nvPr/>
        </p:nvCxnSpPr>
        <p:spPr>
          <a:xfrm>
            <a:off x="5049094" y="3898193"/>
            <a:ext cx="185969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D2DBBA5D-F682-4AE0-B35E-ED40765F2F15}"/>
              </a:ext>
            </a:extLst>
          </p:cNvPr>
          <p:cNvSpPr txBox="1"/>
          <p:nvPr/>
        </p:nvSpPr>
        <p:spPr>
          <a:xfrm>
            <a:off x="5807994" y="3898192"/>
            <a:ext cx="288006" cy="461665"/>
          </a:xfrm>
          <a:prstGeom prst="rect">
            <a:avLst/>
          </a:prstGeom>
          <a:noFill/>
        </p:spPr>
        <p:txBody>
          <a:bodyPr wrap="square">
            <a:spAutoFit/>
          </a:bodyPr>
          <a:lstStyle/>
          <a:p>
            <a:r>
              <a:rPr lang="vi-VN" sz="2400" b="1">
                <a:effectLst/>
                <a:latin typeface="Times New Roman" panose="02020603050405020304" pitchFamily="18" charset="0"/>
                <a:ea typeface="Times New Roman" panose="02020603050405020304" pitchFamily="18" charset="0"/>
              </a:rPr>
              <a:t>ε</a:t>
            </a:r>
            <a:endParaRPr lang="en-US" sz="2400"/>
          </a:p>
        </p:txBody>
      </p:sp>
      <p:sp>
        <p:nvSpPr>
          <p:cNvPr id="28" name="Oval 27">
            <a:extLst>
              <a:ext uri="{FF2B5EF4-FFF2-40B4-BE49-F238E27FC236}">
                <a16:creationId xmlns:a16="http://schemas.microsoft.com/office/drawing/2014/main" id="{1E4687EC-9769-4FB7-B4CD-DF172844FA93}"/>
              </a:ext>
            </a:extLst>
          </p:cNvPr>
          <p:cNvSpPr/>
          <p:nvPr/>
        </p:nvSpPr>
        <p:spPr>
          <a:xfrm>
            <a:off x="6908785" y="3549461"/>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q2</a:t>
            </a:r>
          </a:p>
        </p:txBody>
      </p:sp>
      <p:sp>
        <p:nvSpPr>
          <p:cNvPr id="29" name="Oval 28">
            <a:extLst>
              <a:ext uri="{FF2B5EF4-FFF2-40B4-BE49-F238E27FC236}">
                <a16:creationId xmlns:a16="http://schemas.microsoft.com/office/drawing/2014/main" id="{55586AB2-BC2B-45D6-B7AD-2B93DBA61B47}"/>
              </a:ext>
            </a:extLst>
          </p:cNvPr>
          <p:cNvSpPr/>
          <p:nvPr/>
        </p:nvSpPr>
        <p:spPr>
          <a:xfrm>
            <a:off x="9082428" y="3549461"/>
            <a:ext cx="697463" cy="697463"/>
          </a:xfrm>
          <a:prstGeom prst="ellipse">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latin typeface="Readex Pro" panose="020B0604020202020204" charset="-78"/>
                <a:cs typeface="Readex Pro" panose="020B0604020202020204" charset="-78"/>
              </a:rPr>
              <a:t>q3</a:t>
            </a:r>
          </a:p>
        </p:txBody>
      </p:sp>
      <p:cxnSp>
        <p:nvCxnSpPr>
          <p:cNvPr id="34" name="Straight Arrow Connector 33">
            <a:extLst>
              <a:ext uri="{FF2B5EF4-FFF2-40B4-BE49-F238E27FC236}">
                <a16:creationId xmlns:a16="http://schemas.microsoft.com/office/drawing/2014/main" id="{D9615AC7-F43B-40E8-A011-9484EFBAF6DB}"/>
              </a:ext>
            </a:extLst>
          </p:cNvPr>
          <p:cNvCxnSpPr>
            <a:cxnSpLocks/>
            <a:stCxn id="28" idx="6"/>
            <a:endCxn id="29" idx="2"/>
          </p:cNvCxnSpPr>
          <p:nvPr/>
        </p:nvCxnSpPr>
        <p:spPr>
          <a:xfrm>
            <a:off x="7606248" y="3898193"/>
            <a:ext cx="147618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66457CA-5835-4682-81B6-0E4C88932318}"/>
              </a:ext>
            </a:extLst>
          </p:cNvPr>
          <p:cNvSpPr txBox="1"/>
          <p:nvPr/>
        </p:nvSpPr>
        <p:spPr>
          <a:xfrm>
            <a:off x="8076559" y="3437026"/>
            <a:ext cx="627982" cy="369332"/>
          </a:xfrm>
          <a:prstGeom prst="rect">
            <a:avLst/>
          </a:prstGeom>
          <a:noFill/>
        </p:spPr>
        <p:txBody>
          <a:bodyPr wrap="square" rtlCol="0">
            <a:spAutoFit/>
          </a:bodyPr>
          <a:lstStyle/>
          <a:p>
            <a:r>
              <a:rPr lang="en-US" sz="1800">
                <a:latin typeface="+mj-lt"/>
                <a:cs typeface="Times New Roman" panose="02020603050405020304" pitchFamily="18" charset="0"/>
              </a:rPr>
              <a:t>X</a:t>
            </a:r>
          </a:p>
        </p:txBody>
      </p:sp>
    </p:spTree>
    <p:extLst>
      <p:ext uri="{BB962C8B-B14F-4D97-AF65-F5344CB8AC3E}">
        <p14:creationId xmlns:p14="http://schemas.microsoft.com/office/powerpoint/2010/main" val="863499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1E12B6-F763-8C27-68A5-D8491AF17E7D}"/>
              </a:ext>
            </a:extLst>
          </p:cNvPr>
          <p:cNvSpPr>
            <a:spLocks noGrp="1"/>
          </p:cNvSpPr>
          <p:nvPr>
            <p:ph type="body" idx="1"/>
          </p:nvPr>
        </p:nvSpPr>
        <p:spPr>
          <a:xfrm>
            <a:off x="838200" y="1253331"/>
            <a:ext cx="9294845" cy="4351338"/>
          </a:xfrm>
        </p:spPr>
        <p:txBody>
          <a:bodyPr>
            <a:normAutofit fontScale="92500" lnSpcReduction="10000"/>
          </a:bodyPr>
          <a:lstStyle/>
          <a:p>
            <a:r>
              <a:rPr lang="en-US" b="1">
                <a:latin typeface="Times New Roman" panose="02020603050405020304" pitchFamily="18" charset="0"/>
                <a:cs typeface="Times New Roman" panose="02020603050405020304" pitchFamily="18" charset="0"/>
              </a:rPr>
              <a:t>5. </a:t>
            </a:r>
            <a:r>
              <a:rPr lang="vi-VN" b="1" dirty="0">
                <a:effectLst/>
                <a:latin typeface="Times New Roman" panose="02020603050405020304" pitchFamily="18" charset="0"/>
                <a:ea typeface="Times New Roman" panose="02020603050405020304" pitchFamily="18" charset="0"/>
                <a:cs typeface="Times New Roman" panose="02020603050405020304" pitchFamily="18" charset="0"/>
              </a:rPr>
              <a:t>Giao diện thực hiện chức năng chương trình</a:t>
            </a:r>
            <a:endParaRPr lang="en-US"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lgn="just">
              <a:lnSpc>
                <a:spcPct val="115000"/>
              </a:lnSpc>
              <a:buFont typeface="Symbol" panose="05050102010706020507" pitchFamily="18" charset="2"/>
              <a:buChar char=""/>
            </a:pPr>
            <a:r>
              <a:rPr lang="vi-VN" sz="2000" b="1" dirty="0">
                <a:effectLst/>
                <a:latin typeface="Times New Roman" panose="02020603050405020304" pitchFamily="18" charset="0"/>
                <a:ea typeface="Times New Roman" panose="02020603050405020304" pitchFamily="18" charset="0"/>
              </a:rPr>
              <a:t>Thực hiện tải file cơ sở dữ liệu NFAε:</a:t>
            </a:r>
            <a:r>
              <a:rPr lang="vi-VN" sz="2000" dirty="0">
                <a:effectLst/>
                <a:latin typeface="Times New Roman" panose="02020603050405020304" pitchFamily="18" charset="0"/>
                <a:ea typeface="Times New Roman" panose="02020603050405020304" pitchFamily="18" charset="0"/>
              </a:rPr>
              <a:t> file sẽ được gọi và dữ liệu trên sẽ là cơ sở để kiểm tra chuỗi có thuộc ngôn ngữ đã cho hay không</a:t>
            </a:r>
            <a:r>
              <a:rPr lang="vi-VN" sz="2000">
                <a:effectLst/>
                <a:latin typeface="Times New Roman" panose="02020603050405020304" pitchFamily="18" charset="0"/>
                <a:ea typeface="Times New Roman" panose="02020603050405020304" pitchFamily="18" charset="0"/>
              </a:rPr>
              <a:t>. </a:t>
            </a:r>
            <a:endParaRPr lang="en-US" sz="2000">
              <a:effectLst/>
              <a:latin typeface="Times New Roman" panose="02020603050405020304" pitchFamily="18" charset="0"/>
              <a:ea typeface="Times New Roman" panose="02020603050405020304" pitchFamily="18" charset="0"/>
            </a:endParaRPr>
          </a:p>
          <a:p>
            <a:pPr marL="342900" marR="0" lvl="0" indent="-342900" algn="just">
              <a:lnSpc>
                <a:spcPct val="115000"/>
              </a:lnSpc>
              <a:buFont typeface="Symbol" panose="05050102010706020507" pitchFamily="18" charset="2"/>
              <a:buChar char=""/>
            </a:pPr>
            <a:r>
              <a:rPr lang="en-US" sz="2000" b="1">
                <a:effectLst/>
                <a:latin typeface="Times New Roman" panose="02020603050405020304" pitchFamily="18" charset="0"/>
                <a:ea typeface="Times New Roman" panose="02020603050405020304" pitchFamily="18" charset="0"/>
              </a:rPr>
              <a:t>Chức năng nhập regex và chuyển thành </a:t>
            </a:r>
            <a:r>
              <a:rPr lang="vi-VN" sz="2000" b="1">
                <a:effectLst/>
                <a:latin typeface="Times New Roman" panose="02020603050405020304" pitchFamily="18" charset="0"/>
                <a:ea typeface="Times New Roman" panose="02020603050405020304" pitchFamily="18" charset="0"/>
              </a:rPr>
              <a:t>NFAε</a:t>
            </a:r>
            <a:r>
              <a:rPr lang="en-US" sz="2000" b="1">
                <a:effectLst/>
                <a:latin typeface="Times New Roman" panose="02020603050405020304" pitchFamily="18" charset="0"/>
                <a:ea typeface="Times New Roman" panose="02020603050405020304" pitchFamily="18" charset="0"/>
              </a:rPr>
              <a:t>: </a:t>
            </a:r>
            <a:r>
              <a:rPr lang="en-US" sz="2000">
                <a:effectLst/>
                <a:latin typeface="Times New Roman" panose="02020603050405020304" pitchFamily="18" charset="0"/>
                <a:ea typeface="Times New Roman" panose="02020603050405020304" pitchFamily="18" charset="0"/>
              </a:rPr>
              <a:t>sau khi người dùng nhập regex và xác nhận, chương trình sẽ khởi tạo </a:t>
            </a:r>
            <a:r>
              <a:rPr lang="vi-VN" sz="2000">
                <a:effectLst/>
                <a:latin typeface="Times New Roman" panose="02020603050405020304" pitchFamily="18" charset="0"/>
                <a:ea typeface="Times New Roman" panose="02020603050405020304" pitchFamily="18" charset="0"/>
              </a:rPr>
              <a:t>NFAε</a:t>
            </a:r>
            <a:r>
              <a:rPr lang="en-US" sz="2000">
                <a:effectLst/>
                <a:latin typeface="Times New Roman" panose="02020603050405020304" pitchFamily="18" charset="0"/>
                <a:ea typeface="Times New Roman" panose="02020603050405020304" pitchFamily="18" charset="0"/>
              </a:rPr>
              <a:t> và cho phép thực hiện kiểm tra chuỗi.</a:t>
            </a:r>
            <a:endParaRPr lang="en-US" sz="2000" dirty="0">
              <a:effectLst/>
              <a:latin typeface="Times New Roman" panose="02020603050405020304" pitchFamily="18" charset="0"/>
              <a:ea typeface="Times New Roman" panose="02020603050405020304" pitchFamily="18" charset="0"/>
            </a:endParaRPr>
          </a:p>
          <a:p>
            <a:pPr marL="342900" marR="0" lvl="0" indent="-342900" algn="just">
              <a:lnSpc>
                <a:spcPct val="115000"/>
              </a:lnSpc>
              <a:buFont typeface="Symbol" panose="05050102010706020507" pitchFamily="18" charset="2"/>
              <a:buChar char=""/>
            </a:pPr>
            <a:r>
              <a:rPr lang="vi-VN" sz="2000" b="1" dirty="0">
                <a:effectLst/>
                <a:latin typeface="Times New Roman" panose="02020603050405020304" pitchFamily="18" charset="0"/>
                <a:ea typeface="Times New Roman" panose="02020603050405020304" pitchFamily="18" charset="0"/>
              </a:rPr>
              <a:t>Chức năng xem đồ thị NFAε: </a:t>
            </a:r>
            <a:r>
              <a:rPr lang="vi-VN" sz="2000" dirty="0">
                <a:effectLst/>
                <a:latin typeface="Times New Roman" panose="02020603050405020304" pitchFamily="18" charset="0"/>
                <a:ea typeface="Times New Roman" panose="02020603050405020304" pitchFamily="18" charset="0"/>
              </a:rPr>
              <a:t>sau khi tải file, chương trình sẽ tự động </a:t>
            </a:r>
            <a:r>
              <a:rPr lang="en-US" sz="2000" dirty="0" err="1">
                <a:effectLst/>
                <a:latin typeface="Times New Roman" panose="02020603050405020304" pitchFamily="18" charset="0"/>
                <a:ea typeface="Times New Roman" panose="02020603050405020304" pitchFamily="18" charset="0"/>
              </a:rPr>
              <a:t>vẽ</a:t>
            </a:r>
            <a:r>
              <a:rPr lang="en-US" sz="2000" dirty="0">
                <a:effectLst/>
                <a:latin typeface="Times New Roman" panose="02020603050405020304" pitchFamily="18" charset="0"/>
                <a:ea typeface="Times New Roman" panose="02020603050405020304" pitchFamily="18" charset="0"/>
              </a:rPr>
              <a:t> </a:t>
            </a:r>
            <a:r>
              <a:rPr lang="vi-VN" sz="2000" dirty="0">
                <a:effectLst/>
                <a:latin typeface="Times New Roman" panose="02020603050405020304" pitchFamily="18" charset="0"/>
                <a:ea typeface="Times New Roman" panose="02020603050405020304" pitchFamily="18" charset="0"/>
              </a:rPr>
              <a:t>sơ đồ bằng thư viện graphviz. </a:t>
            </a:r>
            <a:endParaRPr lang="en-US" sz="2000" dirty="0">
              <a:effectLst/>
              <a:latin typeface="Times New Roman" panose="02020603050405020304" pitchFamily="18" charset="0"/>
              <a:ea typeface="Times New Roman" panose="02020603050405020304" pitchFamily="18" charset="0"/>
            </a:endParaRPr>
          </a:p>
          <a:p>
            <a:pPr marL="342900" indent="-342900">
              <a:lnSpc>
                <a:spcPct val="115000"/>
              </a:lnSpc>
              <a:buFont typeface="Symbol" panose="05050102010706020507" pitchFamily="18" charset="2"/>
              <a:buChar char=""/>
            </a:pPr>
            <a:r>
              <a:rPr lang="vi-VN" sz="2000" b="1" dirty="0">
                <a:effectLst/>
                <a:latin typeface="Times New Roman" panose="02020603050405020304" pitchFamily="18" charset="0"/>
                <a:ea typeface="Times New Roman" panose="02020603050405020304" pitchFamily="18" charset="0"/>
              </a:rPr>
              <a:t>Nhập chuỗi đầu vào và kiểm tra chuỗi: </a:t>
            </a:r>
            <a:r>
              <a:rPr lang="vi-VN" sz="2000" dirty="0">
                <a:effectLst/>
                <a:latin typeface="Times New Roman" panose="02020603050405020304" pitchFamily="18" charset="0"/>
                <a:ea typeface="Times New Roman" panose="02020603050405020304" pitchFamily="18" charset="0"/>
              </a:rPr>
              <a:t>với điều kiện đã load file thành công, chúng ta có thể nhập vào một chuỗi để kiểm tra chúng có thuộc ngôn ngữ đã cho hay không. Giao diện cũng sẽ hiển thị từng bước di chuyển của các trạng thái đồng thời cho ra kết quả chấp nhận hay không chấp nhận chuỗi. </a:t>
            </a:r>
            <a:endParaRPr lang="en-US" sz="2000" b="1" dirty="0"/>
          </a:p>
          <a:p>
            <a:pPr marL="342900" marR="0" lvl="0" indent="-342900" algn="just">
              <a:lnSpc>
                <a:spcPct val="115000"/>
              </a:lnSpc>
              <a:buFont typeface="Symbol" panose="05050102010706020507" pitchFamily="18" charset="2"/>
              <a:buChar char=""/>
            </a:pPr>
            <a:endParaRPr lang="en-US" sz="1800" dirty="0">
              <a:effectLst/>
              <a:latin typeface="Times New Roman" panose="02020603050405020304" pitchFamily="18" charset="0"/>
              <a:ea typeface="Times New Roman" panose="02020603050405020304" pitchFamily="18" charset="0"/>
            </a:endParaRPr>
          </a:p>
        </p:txBody>
      </p:sp>
      <p:sp>
        <p:nvSpPr>
          <p:cNvPr id="6" name="Title 1">
            <a:extLst>
              <a:ext uri="{FF2B5EF4-FFF2-40B4-BE49-F238E27FC236}">
                <a16:creationId xmlns:a16="http://schemas.microsoft.com/office/drawing/2014/main" id="{5DD82547-D143-4305-AE26-6A2D9F7772A0}"/>
              </a:ext>
            </a:extLst>
          </p:cNvPr>
          <p:cNvSpPr>
            <a:spLocks noGrp="1"/>
          </p:cNvSpPr>
          <p:nvPr>
            <p:ph type="title"/>
          </p:nvPr>
        </p:nvSpPr>
        <p:spPr>
          <a:xfrm>
            <a:off x="838200" y="394601"/>
            <a:ext cx="10515600" cy="734403"/>
          </a:xfrm>
        </p:spPr>
        <p:txBody>
          <a:bodyPr/>
          <a:lstStyle/>
          <a:p>
            <a:r>
              <a:rPr lang="en-US"/>
              <a:t>3. Phương pháp thực hiện</a:t>
            </a:r>
            <a:endParaRPr lang="en-US" dirty="0"/>
          </a:p>
        </p:txBody>
      </p:sp>
    </p:spTree>
    <p:extLst>
      <p:ext uri="{BB962C8B-B14F-4D97-AF65-F5344CB8AC3E}">
        <p14:creationId xmlns:p14="http://schemas.microsoft.com/office/powerpoint/2010/main" val="23639150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
          <p:cNvSpPr txBox="1">
            <a:spLocks noGrp="1"/>
          </p:cNvSpPr>
          <p:nvPr>
            <p:ph type="ctrTitle"/>
          </p:nvPr>
        </p:nvSpPr>
        <p:spPr>
          <a:xfrm>
            <a:off x="1443567" y="1773238"/>
            <a:ext cx="10029565" cy="165576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1F5CA9"/>
              </a:buClr>
              <a:buSzPts val="4000"/>
              <a:buFont typeface="K2D"/>
              <a:buNone/>
            </a:pPr>
            <a:r>
              <a:rPr lang="en-US"/>
              <a:t>Phần 4: Thiết kế và cài đặt</a:t>
            </a:r>
            <a:endParaRPr/>
          </a:p>
        </p:txBody>
      </p:sp>
      <p:sp>
        <p:nvSpPr>
          <p:cNvPr id="580" name="Google Shape;580;p3"/>
          <p:cNvSpPr txBox="1">
            <a:spLocks noGrp="1"/>
          </p:cNvSpPr>
          <p:nvPr>
            <p:ph type="subTitle" idx="1"/>
          </p:nvPr>
        </p:nvSpPr>
        <p:spPr>
          <a:xfrm>
            <a:off x="1167204" y="3415004"/>
            <a:ext cx="10838184" cy="7965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100000"/>
              </a:lnSpc>
              <a:spcBef>
                <a:spcPts val="0"/>
              </a:spcBef>
              <a:spcAft>
                <a:spcPts val="0"/>
              </a:spcAft>
              <a:buClr>
                <a:schemeClr val="dk1"/>
              </a:buClr>
              <a:buFont typeface="Arial"/>
              <a:buNone/>
            </a:pPr>
            <a:r>
              <a:rPr lang="en-US" sz="2800" b="1">
                <a:solidFill>
                  <a:srgbClr val="00B0F0"/>
                </a:solidFill>
                <a:latin typeface="Arial"/>
                <a:ea typeface="Arial"/>
                <a:cs typeface="Arial"/>
                <a:sym typeface="Arial"/>
              </a:rPr>
              <a:t>Xây dựng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và kiểm tra một chuỗi có thuộc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đã cho không</a:t>
            </a:r>
          </a:p>
        </p:txBody>
      </p:sp>
    </p:spTree>
    <p:extLst>
      <p:ext uri="{BB962C8B-B14F-4D97-AF65-F5344CB8AC3E}">
        <p14:creationId xmlns:p14="http://schemas.microsoft.com/office/powerpoint/2010/main" val="2621403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0C1EA-4F30-D5A6-D75D-DF980826DD13}"/>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dirty="0" err="1"/>
              <a:t>cài</a:t>
            </a:r>
            <a:r>
              <a:rPr lang="en-US" dirty="0"/>
              <a:t> </a:t>
            </a:r>
            <a:r>
              <a:rPr lang="en-US" dirty="0" err="1"/>
              <a:t>đặt</a:t>
            </a:r>
            <a:endParaRPr lang="en-US" dirty="0"/>
          </a:p>
        </p:txBody>
      </p:sp>
      <p:sp>
        <p:nvSpPr>
          <p:cNvPr id="3" name="Text Placeholder 2">
            <a:extLst>
              <a:ext uri="{FF2B5EF4-FFF2-40B4-BE49-F238E27FC236}">
                <a16:creationId xmlns:a16="http://schemas.microsoft.com/office/drawing/2014/main" id="{538B25DD-8FB6-B844-3E22-65EF745E4DC1}"/>
              </a:ext>
            </a:extLst>
          </p:cNvPr>
          <p:cNvSpPr>
            <a:spLocks noGrp="1"/>
          </p:cNvSpPr>
          <p:nvPr>
            <p:ph type="body" idx="1"/>
          </p:nvPr>
        </p:nvSpPr>
        <p:spPr>
          <a:xfrm>
            <a:off x="838200" y="1253331"/>
            <a:ext cx="10515600" cy="4351338"/>
          </a:xfrm>
        </p:spPr>
        <p:txBody>
          <a:bodyPr/>
          <a:lstStyle/>
          <a:p>
            <a:pPr marL="0" marR="0" lvl="0" indent="0">
              <a:lnSpc>
                <a:spcPct val="115000"/>
              </a:lnSpc>
              <a:buSzPts val="1300"/>
            </a:pPr>
            <a:r>
              <a:rPr lang="en-US" b="1" u="none" strike="noStrike" spc="0">
                <a:effectLst/>
                <a:latin typeface="Times New Roman" panose="02020603050405020304" pitchFamily="18" charset="0"/>
              </a:rPr>
              <a:t>1. </a:t>
            </a:r>
            <a:r>
              <a:rPr lang="vi-VN" b="1" u="none" strike="noStrike" spc="0" dirty="0">
                <a:effectLst/>
                <a:latin typeface="Times New Roman" panose="02020603050405020304" pitchFamily="18" charset="0"/>
              </a:rPr>
              <a:t>Cài đặt các thư viện</a:t>
            </a:r>
            <a:endParaRPr lang="en-US" b="1" u="none" strike="noStrike" spc="0" dirty="0">
              <a:effectLst/>
              <a:latin typeface="Times New Roman" panose="02020603050405020304" pitchFamily="18" charset="0"/>
            </a:endParaRPr>
          </a:p>
          <a:p>
            <a:pPr marL="228600" marR="0" indent="228600">
              <a:lnSpc>
                <a:spcPct val="115000"/>
              </a:lnSpc>
            </a:pPr>
            <a:r>
              <a:rPr lang="vi-VN" sz="1800" dirty="0">
                <a:effectLst/>
                <a:latin typeface="Times New Roman" panose="02020603050405020304" pitchFamily="18" charset="0"/>
                <a:ea typeface="Times New Roman" panose="02020603050405020304" pitchFamily="18" charset="0"/>
              </a:rPr>
              <a:t>Các thư viện </a:t>
            </a:r>
            <a:r>
              <a:rPr lang="vi-VN" sz="1800">
                <a:effectLst/>
                <a:latin typeface="Times New Roman" panose="02020603050405020304" pitchFamily="18" charset="0"/>
                <a:ea typeface="Times New Roman" panose="02020603050405020304" pitchFamily="18" charset="0"/>
              </a:rPr>
              <a:t>được </a:t>
            </a:r>
            <a:r>
              <a:rPr lang="en-US" sz="1800">
                <a:effectLst/>
                <a:latin typeface="Times New Roman" panose="02020603050405020304" pitchFamily="18" charset="0"/>
                <a:ea typeface="Times New Roman" panose="02020603050405020304" pitchFamily="18" charset="0"/>
              </a:rPr>
              <a:t>sử dụng trong chương trình</a:t>
            </a:r>
            <a:r>
              <a:rPr lang="vi-VN" sz="180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228600" marR="0" indent="228600">
              <a:lnSpc>
                <a:spcPts val="1650"/>
              </a:lnSpc>
            </a:pPr>
            <a:r>
              <a:rPr lang="en-US" sz="1800" dirty="0">
                <a:solidFill>
                  <a:srgbClr val="0000FF"/>
                </a:solidFill>
                <a:effectLst/>
                <a:latin typeface="JetBrains Mono"/>
                <a:ea typeface="Times New Roman" panose="02020603050405020304" pitchFamily="18" charset="0"/>
              </a:rPr>
              <a:t>import</a:t>
            </a:r>
            <a:r>
              <a:rPr lang="en-US" sz="1800" dirty="0">
                <a:solidFill>
                  <a:srgbClr val="000000"/>
                </a:solidFill>
                <a:effectLst/>
                <a:latin typeface="JetBrains Mono"/>
                <a:ea typeface="Times New Roman" panose="02020603050405020304" pitchFamily="18" charset="0"/>
              </a:rPr>
              <a:t> </a:t>
            </a:r>
            <a:r>
              <a:rPr lang="en-US" sz="1800" dirty="0" err="1">
                <a:solidFill>
                  <a:srgbClr val="000000"/>
                </a:solidFill>
                <a:effectLst/>
                <a:latin typeface="JetBrains Mono"/>
                <a:ea typeface="Times New Roman" panose="02020603050405020304" pitchFamily="18" charset="0"/>
              </a:rPr>
              <a:t>os</a:t>
            </a:r>
            <a:endParaRPr lang="en-US" sz="1800" dirty="0">
              <a:effectLst/>
              <a:latin typeface="Times New Roman" panose="02020603050405020304" pitchFamily="18" charset="0"/>
              <a:ea typeface="Times New Roman" panose="02020603050405020304" pitchFamily="18" charset="0"/>
            </a:endParaRPr>
          </a:p>
          <a:p>
            <a:pPr marL="228600" marR="0" indent="228600">
              <a:lnSpc>
                <a:spcPts val="1650"/>
              </a:lnSpc>
            </a:pPr>
            <a:r>
              <a:rPr lang="en-US" sz="1800" dirty="0">
                <a:solidFill>
                  <a:srgbClr val="0000FF"/>
                </a:solidFill>
                <a:effectLst/>
                <a:latin typeface="JetBrains Mono"/>
                <a:ea typeface="Times New Roman" panose="02020603050405020304" pitchFamily="18" charset="0"/>
              </a:rPr>
              <a:t>import</a:t>
            </a:r>
            <a:r>
              <a:rPr lang="en-US" sz="1800" dirty="0">
                <a:solidFill>
                  <a:srgbClr val="000000"/>
                </a:solidFill>
                <a:effectLst/>
                <a:latin typeface="JetBrains Mono"/>
                <a:ea typeface="Times New Roman" panose="02020603050405020304" pitchFamily="18" charset="0"/>
              </a:rPr>
              <a:t> traceback</a:t>
            </a:r>
            <a:endParaRPr lang="en-US" sz="1800" dirty="0">
              <a:effectLst/>
              <a:latin typeface="Times New Roman" panose="02020603050405020304" pitchFamily="18" charset="0"/>
              <a:ea typeface="Times New Roman" panose="02020603050405020304" pitchFamily="18" charset="0"/>
            </a:endParaRPr>
          </a:p>
          <a:p>
            <a:pPr marL="228600" marR="0" indent="228600">
              <a:lnSpc>
                <a:spcPts val="1650"/>
              </a:lnSpc>
            </a:pPr>
            <a:r>
              <a:rPr lang="en-US" sz="1800" dirty="0">
                <a:solidFill>
                  <a:srgbClr val="0000FF"/>
                </a:solidFill>
                <a:effectLst/>
                <a:latin typeface="JetBrains Mono"/>
                <a:ea typeface="Times New Roman" panose="02020603050405020304" pitchFamily="18" charset="0"/>
              </a:rPr>
              <a:t>import</a:t>
            </a:r>
            <a:r>
              <a:rPr lang="en-US" sz="1800" dirty="0">
                <a:solidFill>
                  <a:srgbClr val="000000"/>
                </a:solidFill>
                <a:effectLst/>
                <a:latin typeface="JetBrains Mono"/>
                <a:ea typeface="Times New Roman" panose="02020603050405020304" pitchFamily="18" charset="0"/>
              </a:rPr>
              <a:t> </a:t>
            </a:r>
            <a:r>
              <a:rPr lang="en-US" sz="1800" dirty="0" err="1">
                <a:solidFill>
                  <a:srgbClr val="000000"/>
                </a:solidFill>
                <a:effectLst/>
                <a:latin typeface="JetBrains Mono"/>
                <a:ea typeface="Times New Roman" panose="02020603050405020304" pitchFamily="18" charset="0"/>
              </a:rPr>
              <a:t>tkinter</a:t>
            </a:r>
            <a:r>
              <a:rPr lang="en-US" sz="1800" dirty="0">
                <a:solidFill>
                  <a:srgbClr val="000000"/>
                </a:solidFill>
                <a:effectLst/>
                <a:latin typeface="JetBrains Mono"/>
                <a:ea typeface="Times New Roman" panose="02020603050405020304" pitchFamily="18" charset="0"/>
              </a:rPr>
              <a:t> </a:t>
            </a:r>
            <a:r>
              <a:rPr lang="en-US" sz="1800" dirty="0">
                <a:solidFill>
                  <a:srgbClr val="0000FF"/>
                </a:solidFill>
                <a:effectLst/>
                <a:latin typeface="JetBrains Mono"/>
                <a:ea typeface="Times New Roman" panose="02020603050405020304" pitchFamily="18" charset="0"/>
              </a:rPr>
              <a:t>as</a:t>
            </a:r>
            <a:r>
              <a:rPr lang="en-US" sz="1800" dirty="0">
                <a:solidFill>
                  <a:srgbClr val="000000"/>
                </a:solidFill>
                <a:effectLst/>
                <a:latin typeface="JetBrains Mono"/>
                <a:ea typeface="Times New Roman" panose="02020603050405020304" pitchFamily="18" charset="0"/>
              </a:rPr>
              <a:t> </a:t>
            </a:r>
            <a:r>
              <a:rPr lang="en-US" sz="1800" dirty="0" err="1">
                <a:solidFill>
                  <a:srgbClr val="000000"/>
                </a:solidFill>
                <a:effectLst/>
                <a:latin typeface="JetBrains Mono"/>
                <a:ea typeface="Times New Roman" panose="02020603050405020304" pitchFamily="18" charset="0"/>
              </a:rPr>
              <a:t>tk</a:t>
            </a:r>
            <a:endParaRPr lang="en-US" sz="1800" dirty="0">
              <a:effectLst/>
              <a:latin typeface="Times New Roman" panose="02020603050405020304" pitchFamily="18" charset="0"/>
              <a:ea typeface="Times New Roman" panose="02020603050405020304" pitchFamily="18" charset="0"/>
            </a:endParaRPr>
          </a:p>
          <a:p>
            <a:pPr marL="228600" marR="0" indent="228600">
              <a:lnSpc>
                <a:spcPts val="1650"/>
              </a:lnSpc>
            </a:pPr>
            <a:r>
              <a:rPr lang="en-US" sz="1800" dirty="0">
                <a:solidFill>
                  <a:srgbClr val="0000FF"/>
                </a:solidFill>
                <a:effectLst/>
                <a:latin typeface="JetBrains Mono"/>
                <a:ea typeface="Times New Roman" panose="02020603050405020304" pitchFamily="18" charset="0"/>
              </a:rPr>
              <a:t>from</a:t>
            </a:r>
            <a:r>
              <a:rPr lang="en-US" sz="1800" dirty="0">
                <a:solidFill>
                  <a:srgbClr val="000000"/>
                </a:solidFill>
                <a:effectLst/>
                <a:latin typeface="JetBrains Mono"/>
                <a:ea typeface="Times New Roman" panose="02020603050405020304" pitchFamily="18" charset="0"/>
              </a:rPr>
              <a:t> </a:t>
            </a:r>
            <a:r>
              <a:rPr lang="en-US" sz="1800" dirty="0" err="1">
                <a:solidFill>
                  <a:srgbClr val="000000"/>
                </a:solidFill>
                <a:effectLst/>
                <a:latin typeface="JetBrains Mono"/>
                <a:ea typeface="Times New Roman" panose="02020603050405020304" pitchFamily="18" charset="0"/>
              </a:rPr>
              <a:t>tkinter</a:t>
            </a:r>
            <a:r>
              <a:rPr lang="en-US" sz="1800" dirty="0">
                <a:solidFill>
                  <a:srgbClr val="000000"/>
                </a:solidFill>
                <a:effectLst/>
                <a:latin typeface="JetBrains Mono"/>
                <a:ea typeface="Times New Roman" panose="02020603050405020304" pitchFamily="18" charset="0"/>
              </a:rPr>
              <a:t> </a:t>
            </a:r>
            <a:r>
              <a:rPr lang="en-US" sz="1800" dirty="0">
                <a:solidFill>
                  <a:srgbClr val="0000FF"/>
                </a:solidFill>
                <a:effectLst/>
                <a:latin typeface="JetBrains Mono"/>
                <a:ea typeface="Times New Roman" panose="02020603050405020304" pitchFamily="18" charset="0"/>
              </a:rPr>
              <a:t>import</a:t>
            </a:r>
            <a:r>
              <a:rPr lang="en-US" sz="1800" dirty="0">
                <a:solidFill>
                  <a:srgbClr val="000000"/>
                </a:solidFill>
                <a:effectLst/>
                <a:latin typeface="JetBrains Mono"/>
                <a:ea typeface="Times New Roman" panose="02020603050405020304" pitchFamily="18" charset="0"/>
              </a:rPr>
              <a:t> </a:t>
            </a:r>
            <a:r>
              <a:rPr lang="en-US" sz="1800" dirty="0" err="1">
                <a:solidFill>
                  <a:srgbClr val="000000"/>
                </a:solidFill>
                <a:effectLst/>
                <a:latin typeface="JetBrains Mono"/>
                <a:ea typeface="Times New Roman" panose="02020603050405020304" pitchFamily="18" charset="0"/>
              </a:rPr>
              <a:t>filedialog</a:t>
            </a:r>
            <a:r>
              <a:rPr lang="en-US" sz="1800" dirty="0">
                <a:solidFill>
                  <a:srgbClr val="000000"/>
                </a:solidFill>
                <a:effectLst/>
                <a:latin typeface="JetBrains Mono"/>
                <a:ea typeface="Times New Roman" panose="02020603050405020304" pitchFamily="18" charset="0"/>
              </a:rPr>
              <a:t>, </a:t>
            </a:r>
            <a:r>
              <a:rPr lang="en-US" sz="1800" dirty="0" err="1">
                <a:solidFill>
                  <a:srgbClr val="000000"/>
                </a:solidFill>
                <a:effectLst/>
                <a:latin typeface="JetBrains Mono"/>
                <a:ea typeface="Times New Roman" panose="02020603050405020304" pitchFamily="18" charset="0"/>
              </a:rPr>
              <a:t>messagebox</a:t>
            </a:r>
            <a:endParaRPr lang="en-US" sz="1800" dirty="0">
              <a:effectLst/>
              <a:latin typeface="Times New Roman" panose="02020603050405020304" pitchFamily="18" charset="0"/>
              <a:ea typeface="Times New Roman" panose="02020603050405020304" pitchFamily="18" charset="0"/>
            </a:endParaRPr>
          </a:p>
          <a:p>
            <a:pPr marL="228600" marR="0" indent="228600">
              <a:lnSpc>
                <a:spcPts val="1650"/>
              </a:lnSpc>
            </a:pPr>
            <a:r>
              <a:rPr lang="en-US" sz="1800" dirty="0">
                <a:solidFill>
                  <a:srgbClr val="0000FF"/>
                </a:solidFill>
                <a:effectLst/>
                <a:latin typeface="JetBrains Mono"/>
                <a:ea typeface="Times New Roman" panose="02020603050405020304" pitchFamily="18" charset="0"/>
              </a:rPr>
              <a:t>from</a:t>
            </a:r>
            <a:r>
              <a:rPr lang="en-US" sz="1800" dirty="0">
                <a:solidFill>
                  <a:srgbClr val="000000"/>
                </a:solidFill>
                <a:effectLst/>
                <a:latin typeface="JetBrains Mono"/>
                <a:ea typeface="Times New Roman" panose="02020603050405020304" pitchFamily="18" charset="0"/>
              </a:rPr>
              <a:t> </a:t>
            </a:r>
            <a:r>
              <a:rPr lang="en-US" sz="1800" dirty="0" err="1">
                <a:solidFill>
                  <a:srgbClr val="000000"/>
                </a:solidFill>
                <a:effectLst/>
                <a:latin typeface="JetBrains Mono"/>
                <a:ea typeface="Times New Roman" panose="02020603050405020304" pitchFamily="18" charset="0"/>
              </a:rPr>
              <a:t>graphviz</a:t>
            </a:r>
            <a:r>
              <a:rPr lang="en-US" sz="1800" dirty="0">
                <a:solidFill>
                  <a:srgbClr val="000000"/>
                </a:solidFill>
                <a:effectLst/>
                <a:latin typeface="JetBrains Mono"/>
                <a:ea typeface="Times New Roman" panose="02020603050405020304" pitchFamily="18" charset="0"/>
              </a:rPr>
              <a:t> </a:t>
            </a:r>
            <a:r>
              <a:rPr lang="en-US" sz="1800" dirty="0">
                <a:solidFill>
                  <a:srgbClr val="0000FF"/>
                </a:solidFill>
                <a:effectLst/>
                <a:latin typeface="JetBrains Mono"/>
                <a:ea typeface="Times New Roman" panose="02020603050405020304" pitchFamily="18" charset="0"/>
              </a:rPr>
              <a:t>import</a:t>
            </a:r>
            <a:r>
              <a:rPr lang="en-US" sz="1800" dirty="0">
                <a:solidFill>
                  <a:srgbClr val="000000"/>
                </a:solidFill>
                <a:effectLst/>
                <a:latin typeface="JetBrains Mono"/>
                <a:ea typeface="Times New Roman" panose="02020603050405020304" pitchFamily="18" charset="0"/>
              </a:rPr>
              <a:t> Digraph</a:t>
            </a:r>
            <a:endParaRPr lang="en-US" sz="1800" dirty="0">
              <a:effectLst/>
              <a:latin typeface="Times New Roman" panose="02020603050405020304" pitchFamily="18" charset="0"/>
              <a:ea typeface="Times New Roman" panose="02020603050405020304" pitchFamily="18" charset="0"/>
            </a:endParaRPr>
          </a:p>
          <a:p>
            <a:pPr marL="228600" marR="0" indent="228600">
              <a:lnSpc>
                <a:spcPts val="1650"/>
              </a:lnSpc>
            </a:pPr>
            <a:r>
              <a:rPr lang="en-US" sz="1800" dirty="0">
                <a:solidFill>
                  <a:srgbClr val="0000FF"/>
                </a:solidFill>
                <a:effectLst/>
                <a:latin typeface="JetBrains Mono"/>
                <a:ea typeface="Times New Roman" panose="02020603050405020304" pitchFamily="18" charset="0"/>
              </a:rPr>
              <a:t>from</a:t>
            </a:r>
            <a:r>
              <a:rPr lang="en-US" sz="1800" dirty="0">
                <a:solidFill>
                  <a:srgbClr val="000000"/>
                </a:solidFill>
                <a:effectLst/>
                <a:latin typeface="JetBrains Mono"/>
                <a:ea typeface="Times New Roman" panose="02020603050405020304" pitchFamily="18" charset="0"/>
              </a:rPr>
              <a:t> PIL </a:t>
            </a:r>
            <a:r>
              <a:rPr lang="en-US" sz="1800" dirty="0">
                <a:solidFill>
                  <a:srgbClr val="0000FF"/>
                </a:solidFill>
                <a:effectLst/>
                <a:latin typeface="JetBrains Mono"/>
                <a:ea typeface="Times New Roman" panose="02020603050405020304" pitchFamily="18" charset="0"/>
              </a:rPr>
              <a:t>import</a:t>
            </a:r>
            <a:r>
              <a:rPr lang="en-US" sz="1800" dirty="0">
                <a:solidFill>
                  <a:srgbClr val="000000"/>
                </a:solidFill>
                <a:effectLst/>
                <a:latin typeface="JetBrains Mono"/>
                <a:ea typeface="Times New Roman" panose="02020603050405020304" pitchFamily="18" charset="0"/>
              </a:rPr>
              <a:t> Image, </a:t>
            </a:r>
            <a:r>
              <a:rPr lang="en-US" sz="1800" dirty="0" err="1">
                <a:solidFill>
                  <a:srgbClr val="000000"/>
                </a:solidFill>
                <a:effectLst/>
                <a:latin typeface="JetBrains Mono"/>
                <a:ea typeface="Times New Roman" panose="02020603050405020304" pitchFamily="18" charset="0"/>
              </a:rPr>
              <a:t>ImageTk</a:t>
            </a:r>
            <a:endParaRPr lang="en-US" sz="1800" dirty="0">
              <a:effectLst/>
              <a:latin typeface="Times New Roman" panose="02020603050405020304" pitchFamily="18" charset="0"/>
              <a:ea typeface="Times New Roman" panose="02020603050405020304" pitchFamily="18" charset="0"/>
            </a:endParaRPr>
          </a:p>
          <a:p>
            <a:pPr marL="228600" marR="0" indent="228600">
              <a:lnSpc>
                <a:spcPts val="1650"/>
              </a:lnSpc>
            </a:pPr>
            <a:r>
              <a:rPr lang="en-US" sz="1800" dirty="0">
                <a:solidFill>
                  <a:srgbClr val="0000FF"/>
                </a:solidFill>
                <a:effectLst/>
                <a:latin typeface="JetBrains Mono"/>
                <a:ea typeface="Times New Roman" panose="02020603050405020304" pitchFamily="18" charset="0"/>
              </a:rPr>
              <a:t>from</a:t>
            </a:r>
            <a:r>
              <a:rPr lang="en-US" sz="1800" dirty="0">
                <a:solidFill>
                  <a:srgbClr val="000000"/>
                </a:solidFill>
                <a:effectLst/>
                <a:latin typeface="JetBrains Mono"/>
                <a:ea typeface="Times New Roman" panose="02020603050405020304" pitchFamily="18" charset="0"/>
              </a:rPr>
              <a:t> </a:t>
            </a:r>
            <a:r>
              <a:rPr lang="en-US" sz="1800" dirty="0" err="1">
                <a:solidFill>
                  <a:srgbClr val="000000"/>
                </a:solidFill>
                <a:effectLst/>
                <a:latin typeface="JetBrains Mono"/>
                <a:ea typeface="Times New Roman" panose="02020603050405020304" pitchFamily="18" charset="0"/>
              </a:rPr>
              <a:t>NFAe</a:t>
            </a:r>
            <a:r>
              <a:rPr lang="en-US" sz="1800" dirty="0">
                <a:solidFill>
                  <a:srgbClr val="000000"/>
                </a:solidFill>
                <a:effectLst/>
                <a:latin typeface="JetBrains Mono"/>
                <a:ea typeface="Times New Roman" panose="02020603050405020304" pitchFamily="18" charset="0"/>
              </a:rPr>
              <a:t> </a:t>
            </a:r>
            <a:r>
              <a:rPr lang="en-US" sz="1800" dirty="0">
                <a:solidFill>
                  <a:srgbClr val="0000FF"/>
                </a:solidFill>
                <a:effectLst/>
                <a:latin typeface="JetBrains Mono"/>
                <a:ea typeface="Times New Roman" panose="02020603050405020304" pitchFamily="18" charset="0"/>
              </a:rPr>
              <a:t>import</a:t>
            </a:r>
            <a:r>
              <a:rPr lang="en-US" sz="1800" dirty="0">
                <a:solidFill>
                  <a:srgbClr val="000000"/>
                </a:solidFill>
                <a:effectLst/>
                <a:latin typeface="JetBrains Mono"/>
                <a:ea typeface="Times New Roman" panose="02020603050405020304" pitchFamily="18" charset="0"/>
              </a:rPr>
              <a:t> </a:t>
            </a:r>
            <a:r>
              <a:rPr lang="en-US" sz="1800" dirty="0" err="1">
                <a:solidFill>
                  <a:srgbClr val="000000"/>
                </a:solidFill>
                <a:effectLst/>
                <a:latin typeface="JetBrains Mono"/>
                <a:ea typeface="Times New Roman" panose="02020603050405020304" pitchFamily="18" charset="0"/>
              </a:rPr>
              <a:t>NFAe</a:t>
            </a:r>
            <a:endParaRPr lang="en-US" sz="18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2488907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5BA5878-FB57-4388-A570-79B6027DACE3}"/>
              </a:ext>
            </a:extLst>
          </p:cNvPr>
          <p:cNvSpPr>
            <a:spLocks noGrp="1"/>
          </p:cNvSpPr>
          <p:nvPr>
            <p:ph type="title"/>
          </p:nvPr>
        </p:nvSpPr>
        <p:spPr>
          <a:xfrm>
            <a:off x="838200" y="403933"/>
            <a:ext cx="10515600" cy="631766"/>
          </a:xfrm>
        </p:spPr>
        <p:txBody>
          <a:bodyPr>
            <a:normAutofit/>
          </a:bodyPr>
          <a:lstStyle/>
          <a:p>
            <a:r>
              <a:rPr lang="en-US"/>
              <a:t>4. Thiết </a:t>
            </a:r>
            <a:r>
              <a:rPr lang="en-US" dirty="0" err="1"/>
              <a:t>kế</a:t>
            </a:r>
            <a:r>
              <a:rPr lang="en-US" dirty="0"/>
              <a:t> </a:t>
            </a:r>
            <a:r>
              <a:rPr lang="en-US" dirty="0" err="1"/>
              <a:t>và</a:t>
            </a:r>
            <a:r>
              <a:rPr lang="en-US" dirty="0"/>
              <a:t> </a:t>
            </a:r>
            <a:r>
              <a:rPr lang="en-US" err="1"/>
              <a:t>cài</a:t>
            </a:r>
            <a:r>
              <a:rPr lang="en-US"/>
              <a:t> đặt - </a:t>
            </a:r>
            <a:r>
              <a:rPr lang="vi-VN" b="1">
                <a:effectLst/>
                <a:latin typeface="Times New Roman" panose="02020603050405020304" pitchFamily="18" charset="0"/>
              </a:rPr>
              <a:t>Lớp </a:t>
            </a:r>
            <a:r>
              <a:rPr lang="en-US">
                <a:latin typeface="Times New Roman" panose="02020603050405020304" pitchFamily="18" charset="0"/>
              </a:rPr>
              <a:t>State</a:t>
            </a:r>
            <a:endParaRPr lang="en-US" dirty="0"/>
          </a:p>
        </p:txBody>
      </p:sp>
      <p:pic>
        <p:nvPicPr>
          <p:cNvPr id="3" name="Picture 2">
            <a:extLst>
              <a:ext uri="{FF2B5EF4-FFF2-40B4-BE49-F238E27FC236}">
                <a16:creationId xmlns:a16="http://schemas.microsoft.com/office/drawing/2014/main" id="{DB81DE5D-E38F-40D5-9013-6D5B5B3D0945}"/>
              </a:ext>
            </a:extLst>
          </p:cNvPr>
          <p:cNvPicPr>
            <a:picLocks noChangeAspect="1"/>
          </p:cNvPicPr>
          <p:nvPr/>
        </p:nvPicPr>
        <p:blipFill>
          <a:blip r:embed="rId2"/>
          <a:srcRect/>
          <a:stretch/>
        </p:blipFill>
        <p:spPr>
          <a:xfrm>
            <a:off x="2752531" y="1035699"/>
            <a:ext cx="6416441" cy="5283026"/>
          </a:xfrm>
          <a:prstGeom prst="rect">
            <a:avLst/>
          </a:prstGeom>
        </p:spPr>
      </p:pic>
    </p:spTree>
    <p:extLst>
      <p:ext uri="{BB962C8B-B14F-4D97-AF65-F5344CB8AC3E}">
        <p14:creationId xmlns:p14="http://schemas.microsoft.com/office/powerpoint/2010/main" val="19768744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14F9551-0EE7-BAB3-CBA5-EB687EC56B03}"/>
              </a:ext>
            </a:extLst>
          </p:cNvPr>
          <p:cNvPicPr>
            <a:picLocks noChangeAspect="1"/>
          </p:cNvPicPr>
          <p:nvPr/>
        </p:nvPicPr>
        <p:blipFill>
          <a:blip r:embed="rId2"/>
          <a:srcRect/>
          <a:stretch/>
        </p:blipFill>
        <p:spPr>
          <a:xfrm>
            <a:off x="1282686" y="2072566"/>
            <a:ext cx="10025816" cy="2931687"/>
          </a:xfrm>
          <a:prstGeom prst="rect">
            <a:avLst/>
          </a:prstGeom>
        </p:spPr>
      </p:pic>
      <p:sp>
        <p:nvSpPr>
          <p:cNvPr id="7" name="Title 1">
            <a:extLst>
              <a:ext uri="{FF2B5EF4-FFF2-40B4-BE49-F238E27FC236}">
                <a16:creationId xmlns:a16="http://schemas.microsoft.com/office/drawing/2014/main" id="{65BA5878-FB57-4388-A570-79B6027DACE3}"/>
              </a:ext>
            </a:extLst>
          </p:cNvPr>
          <p:cNvSpPr>
            <a:spLocks noGrp="1"/>
          </p:cNvSpPr>
          <p:nvPr>
            <p:ph type="title"/>
          </p:nvPr>
        </p:nvSpPr>
        <p:spPr>
          <a:xfrm>
            <a:off x="838200" y="403933"/>
            <a:ext cx="10515600" cy="631766"/>
          </a:xfrm>
        </p:spPr>
        <p:txBody>
          <a:bodyPr>
            <a:normAutofit/>
          </a:bodyPr>
          <a:lstStyle/>
          <a:p>
            <a:r>
              <a:rPr lang="en-US"/>
              <a:t>4. Thiết </a:t>
            </a:r>
            <a:r>
              <a:rPr lang="en-US" dirty="0" err="1"/>
              <a:t>kế</a:t>
            </a:r>
            <a:r>
              <a:rPr lang="en-US" dirty="0"/>
              <a:t> </a:t>
            </a:r>
            <a:r>
              <a:rPr lang="en-US" dirty="0" err="1"/>
              <a:t>và</a:t>
            </a:r>
            <a:r>
              <a:rPr lang="en-US" dirty="0"/>
              <a:t> </a:t>
            </a:r>
            <a:r>
              <a:rPr lang="en-US" err="1"/>
              <a:t>cài</a:t>
            </a:r>
            <a:r>
              <a:rPr lang="en-US"/>
              <a:t> đặt - </a:t>
            </a:r>
            <a:r>
              <a:rPr lang="vi-VN" b="1">
                <a:effectLst/>
                <a:latin typeface="Times New Roman" panose="02020603050405020304" pitchFamily="18" charset="0"/>
              </a:rPr>
              <a:t>Lớp NFAe</a:t>
            </a:r>
            <a:endParaRPr lang="en-US" dirty="0"/>
          </a:p>
        </p:txBody>
      </p:sp>
    </p:spTree>
    <p:extLst>
      <p:ext uri="{BB962C8B-B14F-4D97-AF65-F5344CB8AC3E}">
        <p14:creationId xmlns:p14="http://schemas.microsoft.com/office/powerpoint/2010/main" val="2925299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9DF871-2D9E-31B9-E1C1-B7CEA8348EB8}"/>
              </a:ext>
            </a:extLst>
          </p:cNvPr>
          <p:cNvSpPr>
            <a:spLocks noGrp="1"/>
          </p:cNvSpPr>
          <p:nvPr>
            <p:ph type="body" idx="1"/>
          </p:nvPr>
        </p:nvSpPr>
        <p:spPr>
          <a:xfrm>
            <a:off x="838200" y="976046"/>
            <a:ext cx="10515600" cy="5200918"/>
          </a:xfrm>
        </p:spPr>
        <p:txBody>
          <a:bodyPr>
            <a:normAutofit/>
          </a:bodyPr>
          <a:lstStyle/>
          <a:p>
            <a:pPr marL="342900" marR="0" lvl="0" indent="-342900">
              <a:lnSpc>
                <a:spcPct val="115000"/>
              </a:lnSpc>
              <a:buFont typeface="Symbol" panose="05050102010706020507" pitchFamily="18" charset="2"/>
              <a:buChar char=""/>
            </a:pPr>
            <a:r>
              <a:rPr lang="vi-VN" sz="2000" b="1" dirty="0">
                <a:effectLst/>
                <a:latin typeface="Times New Roman" panose="02020603050405020304" pitchFamily="18" charset="0"/>
                <a:ea typeface="Times New Roman" panose="02020603050405020304" pitchFamily="18" charset="0"/>
              </a:rPr>
              <a:t>Các phương thức:</a:t>
            </a:r>
            <a:endParaRPr lang="en-US" sz="2000" dirty="0">
              <a:effectLst/>
              <a:latin typeface="Times New Roman" panose="02020603050405020304" pitchFamily="18" charset="0"/>
              <a:ea typeface="Times New Roman" panose="02020603050405020304" pitchFamily="18" charset="0"/>
            </a:endParaRPr>
          </a:p>
          <a:p>
            <a:pPr marL="742950" marR="0" lvl="1" indent="-285750" algn="just">
              <a:lnSpc>
                <a:spcPct val="115000"/>
              </a:lnSpc>
              <a:buFont typeface="Courier New" panose="02070309020205020404" pitchFamily="49" charset="0"/>
              <a:buChar char="o"/>
              <a:tabLst>
                <a:tab pos="1143000" algn="l"/>
              </a:tabLst>
            </a:pPr>
            <a:r>
              <a:rPr lang="vi-VN" sz="2000" b="1" dirty="0">
                <a:effectLst/>
                <a:latin typeface="Times New Roman" panose="02020603050405020304" pitchFamily="18" charset="0"/>
                <a:ea typeface="Times New Roman" panose="02020603050405020304" pitchFamily="18" charset="0"/>
              </a:rPr>
              <a:t>e_closure(self, state): </a:t>
            </a:r>
            <a:r>
              <a:rPr lang="vi-VN" sz="2000" dirty="0">
                <a:effectLst/>
                <a:latin typeface="Times New Roman" panose="02020603050405020304" pitchFamily="18" charset="0"/>
                <a:ea typeface="Times New Roman" panose="02020603050405020304" pitchFamily="18" charset="0"/>
              </a:rPr>
              <a:t>Tính tập ε-closure, bao gồm tất cả các trạng thái có thể đạt tới từ trạng thái đầu vào qua các bước epsilon.</a:t>
            </a:r>
            <a:endParaRPr lang="en-US" sz="2000" dirty="0">
              <a:effectLst/>
              <a:latin typeface="Times New Roman" panose="02020603050405020304" pitchFamily="18" charset="0"/>
              <a:ea typeface="Times New Roman" panose="02020603050405020304" pitchFamily="18" charset="0"/>
            </a:endParaRPr>
          </a:p>
          <a:p>
            <a:endParaRPr lang="en-US" sz="2000" dirty="0"/>
          </a:p>
        </p:txBody>
      </p:sp>
      <p:sp>
        <p:nvSpPr>
          <p:cNvPr id="7" name="Title 1">
            <a:extLst>
              <a:ext uri="{FF2B5EF4-FFF2-40B4-BE49-F238E27FC236}">
                <a16:creationId xmlns:a16="http://schemas.microsoft.com/office/drawing/2014/main" id="{86712901-CB97-4FA6-9956-886BB0330765}"/>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err="1"/>
              <a:t>cài</a:t>
            </a:r>
            <a:r>
              <a:rPr lang="en-US"/>
              <a:t> đặt - </a:t>
            </a:r>
            <a:r>
              <a:rPr lang="vi-VN" b="1">
                <a:effectLst/>
                <a:latin typeface="Times New Roman" panose="02020603050405020304" pitchFamily="18" charset="0"/>
              </a:rPr>
              <a:t>Lớp NFAe</a:t>
            </a:r>
            <a:endParaRPr lang="en-US" dirty="0"/>
          </a:p>
        </p:txBody>
      </p:sp>
      <p:pic>
        <p:nvPicPr>
          <p:cNvPr id="8" name="Picture 7">
            <a:extLst>
              <a:ext uri="{FF2B5EF4-FFF2-40B4-BE49-F238E27FC236}">
                <a16:creationId xmlns:a16="http://schemas.microsoft.com/office/drawing/2014/main" id="{C765C286-660F-45E7-BBBC-8EFD9A0F08E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444431" y="2340667"/>
            <a:ext cx="8607670" cy="4113400"/>
          </a:xfrm>
          <a:prstGeom prst="rect">
            <a:avLst/>
          </a:prstGeom>
        </p:spPr>
      </p:pic>
    </p:spTree>
    <p:extLst>
      <p:ext uri="{BB962C8B-B14F-4D97-AF65-F5344CB8AC3E}">
        <p14:creationId xmlns:p14="http://schemas.microsoft.com/office/powerpoint/2010/main" val="1533852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
          <p:cNvSpPr txBox="1">
            <a:spLocks noGrp="1"/>
          </p:cNvSpPr>
          <p:nvPr>
            <p:ph type="ctrTitle"/>
          </p:nvPr>
        </p:nvSpPr>
        <p:spPr>
          <a:xfrm>
            <a:off x="1443567" y="1773238"/>
            <a:ext cx="10029565" cy="165576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1F5CA9"/>
              </a:buClr>
              <a:buSzPts val="4000"/>
              <a:buFont typeface="K2D"/>
              <a:buNone/>
            </a:pPr>
            <a:r>
              <a:rPr lang="en-US"/>
              <a:t>Phần 1: Cơ sở lý thuyết</a:t>
            </a:r>
            <a:endParaRPr/>
          </a:p>
        </p:txBody>
      </p:sp>
      <p:sp>
        <p:nvSpPr>
          <p:cNvPr id="580" name="Google Shape;580;p3"/>
          <p:cNvSpPr txBox="1">
            <a:spLocks noGrp="1"/>
          </p:cNvSpPr>
          <p:nvPr>
            <p:ph type="subTitle" idx="1"/>
          </p:nvPr>
        </p:nvSpPr>
        <p:spPr>
          <a:xfrm>
            <a:off x="1167204" y="3415004"/>
            <a:ext cx="10838184" cy="7965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100000"/>
              </a:lnSpc>
              <a:spcBef>
                <a:spcPts val="0"/>
              </a:spcBef>
              <a:spcAft>
                <a:spcPts val="0"/>
              </a:spcAft>
              <a:buClr>
                <a:schemeClr val="dk1"/>
              </a:buClr>
              <a:buFont typeface="Arial"/>
              <a:buNone/>
            </a:pPr>
            <a:r>
              <a:rPr lang="en-US" sz="2800" b="1">
                <a:solidFill>
                  <a:srgbClr val="00B0F0"/>
                </a:solidFill>
                <a:latin typeface="Arial"/>
                <a:ea typeface="Arial"/>
                <a:cs typeface="Arial"/>
                <a:sym typeface="Arial"/>
              </a:rPr>
              <a:t>Xây dựng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và kiểm tra một chuỗi có thuộc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đã cho không</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B5FC343E-9B64-9879-6D3C-09DCAAEA5D3C}"/>
              </a:ext>
            </a:extLst>
          </p:cNvPr>
          <p:cNvSpPr>
            <a:spLocks noGrp="1"/>
          </p:cNvSpPr>
          <p:nvPr>
            <p:ph type="body" idx="1"/>
          </p:nvPr>
        </p:nvSpPr>
        <p:spPr>
          <a:xfrm>
            <a:off x="838200" y="976046"/>
            <a:ext cx="10515600" cy="5200918"/>
          </a:xfrm>
        </p:spPr>
        <p:txBody>
          <a:bodyPr>
            <a:normAutofit/>
          </a:bodyPr>
          <a:lstStyle/>
          <a:p>
            <a:pPr marL="342900" marR="0" lvl="0" indent="-342900">
              <a:lnSpc>
                <a:spcPct val="115000"/>
              </a:lnSpc>
              <a:buFont typeface="Symbol" panose="05050102010706020507" pitchFamily="18" charset="2"/>
              <a:buChar char=""/>
            </a:pPr>
            <a:r>
              <a:rPr lang="vi-VN" sz="2000" b="1" dirty="0">
                <a:effectLst/>
                <a:latin typeface="Times New Roman" panose="02020603050405020304" pitchFamily="18" charset="0"/>
                <a:ea typeface="Times New Roman" panose="02020603050405020304" pitchFamily="18" charset="0"/>
              </a:rPr>
              <a:t>Các phương thức:</a:t>
            </a:r>
            <a:endParaRPr lang="en-US" sz="2000" dirty="0">
              <a:effectLst/>
              <a:latin typeface="Times New Roman" panose="02020603050405020304" pitchFamily="18" charset="0"/>
              <a:ea typeface="Times New Roman" panose="02020603050405020304" pitchFamily="18" charset="0"/>
            </a:endParaRPr>
          </a:p>
          <a:p>
            <a:pPr marL="742950" lvl="1" indent="-285750">
              <a:lnSpc>
                <a:spcPct val="115000"/>
              </a:lnSpc>
              <a:buFont typeface="Courier New" panose="02070309020205020404" pitchFamily="49" charset="0"/>
              <a:buChar char="o"/>
              <a:tabLst>
                <a:tab pos="1143000" algn="l"/>
              </a:tabLst>
            </a:pPr>
            <a:r>
              <a:rPr lang="vi-VN" sz="1800" b="1" dirty="0">
                <a:effectLst/>
                <a:latin typeface="Times New Roman" panose="02020603050405020304" pitchFamily="18" charset="0"/>
                <a:ea typeface="Times New Roman" panose="02020603050405020304" pitchFamily="18" charset="0"/>
              </a:rPr>
              <a:t>move(self, states</a:t>
            </a:r>
            <a:r>
              <a:rPr lang="vi-VN" sz="1800" b="1">
                <a:effectLst/>
                <a:latin typeface="Times New Roman" panose="02020603050405020304" pitchFamily="18" charset="0"/>
                <a:ea typeface="Times New Roman" panose="02020603050405020304" pitchFamily="18" charset="0"/>
              </a:rPr>
              <a:t>, </a:t>
            </a:r>
            <a:r>
              <a:rPr lang="en-US" sz="1800" b="1">
                <a:effectLst/>
                <a:latin typeface="Times New Roman" panose="02020603050405020304" pitchFamily="18" charset="0"/>
                <a:ea typeface="Times New Roman" panose="02020603050405020304" pitchFamily="18" charset="0"/>
              </a:rPr>
              <a:t>symbol</a:t>
            </a:r>
            <a:r>
              <a:rPr lang="vi-VN" sz="1800" b="1">
                <a:effectLst/>
                <a:latin typeface="Times New Roman" panose="02020603050405020304" pitchFamily="18" charset="0"/>
                <a:ea typeface="Times New Roman" panose="02020603050405020304" pitchFamily="18" charset="0"/>
              </a:rPr>
              <a:t>): </a:t>
            </a:r>
            <a:r>
              <a:rPr lang="vi-VN" sz="1800" dirty="0">
                <a:effectLst/>
                <a:latin typeface="Times New Roman" panose="02020603050405020304" pitchFamily="18" charset="0"/>
                <a:ea typeface="Times New Roman" panose="02020603050405020304" pitchFamily="18" charset="0"/>
              </a:rPr>
              <a:t>Tính toán các trạng thái có thể chuyển đến từ một tập trạng thái với ký tự đầu vào.</a:t>
            </a:r>
            <a:endParaRPr lang="en-US" sz="1800" dirty="0">
              <a:effectLst/>
              <a:latin typeface="Times New Roman" panose="02020603050405020304" pitchFamily="18" charset="0"/>
              <a:ea typeface="Times New Roman" panose="02020603050405020304" pitchFamily="18" charset="0"/>
            </a:endParaRPr>
          </a:p>
          <a:p>
            <a:pPr marL="457200" marR="0" lvl="1" indent="0" algn="just">
              <a:lnSpc>
                <a:spcPct val="115000"/>
              </a:lnSpc>
              <a:tabLst>
                <a:tab pos="1143000" algn="l"/>
              </a:tabLst>
            </a:pPr>
            <a:endParaRPr lang="en-US" sz="2000" dirty="0">
              <a:effectLst/>
              <a:latin typeface="Times New Roman" panose="02020603050405020304" pitchFamily="18" charset="0"/>
              <a:ea typeface="Times New Roman" panose="02020603050405020304" pitchFamily="18" charset="0"/>
            </a:endParaRPr>
          </a:p>
          <a:p>
            <a:endParaRPr lang="en-US" sz="2000" dirty="0"/>
          </a:p>
        </p:txBody>
      </p:sp>
      <p:sp>
        <p:nvSpPr>
          <p:cNvPr id="8" name="Title 1">
            <a:extLst>
              <a:ext uri="{FF2B5EF4-FFF2-40B4-BE49-F238E27FC236}">
                <a16:creationId xmlns:a16="http://schemas.microsoft.com/office/drawing/2014/main" id="{66AFFD8E-250A-4D7C-A92F-5DB50B5D45FE}"/>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err="1"/>
              <a:t>cài</a:t>
            </a:r>
            <a:r>
              <a:rPr lang="en-US"/>
              <a:t> đặt - </a:t>
            </a:r>
            <a:r>
              <a:rPr lang="vi-VN" b="1">
                <a:effectLst/>
                <a:latin typeface="Times New Roman" panose="02020603050405020304" pitchFamily="18" charset="0"/>
              </a:rPr>
              <a:t>Lớp NFAe</a:t>
            </a:r>
            <a:endParaRPr lang="en-US" dirty="0"/>
          </a:p>
        </p:txBody>
      </p:sp>
      <p:pic>
        <p:nvPicPr>
          <p:cNvPr id="9" name="Picture 8">
            <a:extLst>
              <a:ext uri="{FF2B5EF4-FFF2-40B4-BE49-F238E27FC236}">
                <a16:creationId xmlns:a16="http://schemas.microsoft.com/office/drawing/2014/main" id="{74293B48-98F2-4760-854F-D3A795E76A73}"/>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04924" y="2327209"/>
            <a:ext cx="10982152" cy="3205844"/>
          </a:xfrm>
          <a:prstGeom prst="rect">
            <a:avLst/>
          </a:prstGeom>
        </p:spPr>
      </p:pic>
    </p:spTree>
    <p:extLst>
      <p:ext uri="{BB962C8B-B14F-4D97-AF65-F5344CB8AC3E}">
        <p14:creationId xmlns:p14="http://schemas.microsoft.com/office/powerpoint/2010/main" val="3862218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1BF591C4-DD74-B5EE-F71A-9D1C5F41B7A1}"/>
              </a:ext>
            </a:extLst>
          </p:cNvPr>
          <p:cNvSpPr>
            <a:spLocks noGrp="1"/>
          </p:cNvSpPr>
          <p:nvPr>
            <p:ph type="body" idx="1"/>
          </p:nvPr>
        </p:nvSpPr>
        <p:spPr>
          <a:xfrm>
            <a:off x="838199" y="554804"/>
            <a:ext cx="10759751" cy="5622160"/>
          </a:xfrm>
        </p:spPr>
        <p:txBody>
          <a:bodyPr>
            <a:normAutofit/>
          </a:bodyPr>
          <a:lstStyle/>
          <a:p>
            <a:pPr marL="342900" marR="0" lvl="0" indent="-342900">
              <a:lnSpc>
                <a:spcPct val="115000"/>
              </a:lnSpc>
              <a:buFont typeface="Symbol" panose="05050102010706020507" pitchFamily="18" charset="2"/>
              <a:buChar char=""/>
            </a:pPr>
            <a:r>
              <a:rPr lang="vi-VN" sz="2000" b="1" dirty="0">
                <a:effectLst/>
                <a:latin typeface="Times New Roman" panose="02020603050405020304" pitchFamily="18" charset="0"/>
                <a:ea typeface="Times New Roman" panose="02020603050405020304" pitchFamily="18" charset="0"/>
              </a:rPr>
              <a:t>Các phương thức:</a:t>
            </a:r>
            <a:r>
              <a:rPr lang="en-US" sz="2000" dirty="0">
                <a:latin typeface="Times New Roman" panose="02020603050405020304" pitchFamily="18" charset="0"/>
                <a:ea typeface="Times New Roman" panose="02020603050405020304" pitchFamily="18" charset="0"/>
              </a:rPr>
              <a:t> </a:t>
            </a:r>
            <a:r>
              <a:rPr lang="vi-VN" sz="1800" b="1" dirty="0">
                <a:effectLst/>
                <a:latin typeface="Times New Roman" panose="02020603050405020304" pitchFamily="18" charset="0"/>
                <a:ea typeface="Times New Roman" panose="02020603050405020304" pitchFamily="18" charset="0"/>
              </a:rPr>
              <a:t>accepts(self</a:t>
            </a:r>
            <a:r>
              <a:rPr lang="vi-VN" sz="1800" b="1">
                <a:effectLst/>
                <a:latin typeface="Times New Roman" panose="02020603050405020304" pitchFamily="18" charset="0"/>
                <a:ea typeface="Times New Roman" panose="02020603050405020304" pitchFamily="18" charset="0"/>
              </a:rPr>
              <a:t>, </a:t>
            </a:r>
            <a:r>
              <a:rPr lang="en-US" sz="1800" b="1">
                <a:effectLst/>
                <a:latin typeface="Times New Roman" panose="02020603050405020304" pitchFamily="18" charset="0"/>
                <a:ea typeface="Times New Roman" panose="02020603050405020304" pitchFamily="18" charset="0"/>
              </a:rPr>
              <a:t>input_</a:t>
            </a:r>
            <a:r>
              <a:rPr lang="vi-VN" sz="1800" b="1">
                <a:effectLst/>
                <a:latin typeface="Times New Roman" panose="02020603050405020304" pitchFamily="18" charset="0"/>
                <a:ea typeface="Times New Roman" panose="02020603050405020304" pitchFamily="18" charset="0"/>
              </a:rPr>
              <a:t>string</a:t>
            </a:r>
            <a:r>
              <a:rPr lang="vi-VN" sz="1800" b="1" dirty="0">
                <a:effectLst/>
                <a:latin typeface="Times New Roman" panose="02020603050405020304" pitchFamily="18" charset="0"/>
                <a:ea typeface="Times New Roman" panose="02020603050405020304" pitchFamily="18" charset="0"/>
              </a:rPr>
              <a:t>): </a:t>
            </a:r>
            <a:r>
              <a:rPr lang="vi-VN" sz="1800" dirty="0">
                <a:effectLst/>
                <a:latin typeface="Times New Roman" panose="02020603050405020304" pitchFamily="18" charset="0"/>
                <a:ea typeface="Times New Roman" panose="02020603050405020304" pitchFamily="18" charset="0"/>
              </a:rPr>
              <a:t>Kiểm tra xem chuỗi đầu vào có được chấp nhận bởi NFAε</a:t>
            </a:r>
            <a:r>
              <a:rPr lang="en-US" sz="1800" dirty="0">
                <a:effectLst/>
                <a:latin typeface="Times New Roman" panose="02020603050405020304" pitchFamily="18" charset="0"/>
                <a:ea typeface="Times New Roman" panose="02020603050405020304" pitchFamily="18" charset="0"/>
              </a:rPr>
              <a:t>.</a:t>
            </a:r>
          </a:p>
          <a:p>
            <a:pPr marL="457200" marR="0" lvl="1" indent="0" algn="just">
              <a:lnSpc>
                <a:spcPct val="115000"/>
              </a:lnSpc>
              <a:tabLst>
                <a:tab pos="1143000" algn="l"/>
              </a:tabLst>
            </a:pPr>
            <a:endParaRPr lang="en-US" sz="2000" dirty="0">
              <a:effectLst/>
              <a:latin typeface="Times New Roman" panose="02020603050405020304" pitchFamily="18" charset="0"/>
              <a:ea typeface="Times New Roman" panose="02020603050405020304" pitchFamily="18" charset="0"/>
            </a:endParaRPr>
          </a:p>
          <a:p>
            <a:endParaRPr lang="en-US" sz="2000" dirty="0"/>
          </a:p>
        </p:txBody>
      </p:sp>
      <p:sp>
        <p:nvSpPr>
          <p:cNvPr id="8" name="Title 1">
            <a:extLst>
              <a:ext uri="{FF2B5EF4-FFF2-40B4-BE49-F238E27FC236}">
                <a16:creationId xmlns:a16="http://schemas.microsoft.com/office/drawing/2014/main" id="{5EE70311-2C9B-4BDC-AD67-28D64ADE8A1D}"/>
              </a:ext>
            </a:extLst>
          </p:cNvPr>
          <p:cNvSpPr>
            <a:spLocks noGrp="1"/>
          </p:cNvSpPr>
          <p:nvPr>
            <p:ph type="title"/>
          </p:nvPr>
        </p:nvSpPr>
        <p:spPr>
          <a:xfrm>
            <a:off x="838200" y="99173"/>
            <a:ext cx="10515600" cy="631766"/>
          </a:xfrm>
        </p:spPr>
        <p:txBody>
          <a:bodyPr/>
          <a:lstStyle/>
          <a:p>
            <a:r>
              <a:rPr lang="en-US"/>
              <a:t>4. Thiết </a:t>
            </a:r>
            <a:r>
              <a:rPr lang="en-US" dirty="0" err="1"/>
              <a:t>kế</a:t>
            </a:r>
            <a:r>
              <a:rPr lang="en-US" dirty="0"/>
              <a:t> </a:t>
            </a:r>
            <a:r>
              <a:rPr lang="en-US" dirty="0" err="1"/>
              <a:t>và</a:t>
            </a:r>
            <a:r>
              <a:rPr lang="en-US" dirty="0"/>
              <a:t> </a:t>
            </a:r>
            <a:r>
              <a:rPr lang="en-US" err="1"/>
              <a:t>cài</a:t>
            </a:r>
            <a:r>
              <a:rPr lang="en-US"/>
              <a:t> đặt - </a:t>
            </a:r>
            <a:r>
              <a:rPr lang="vi-VN" b="1">
                <a:effectLst/>
                <a:latin typeface="Times New Roman" panose="02020603050405020304" pitchFamily="18" charset="0"/>
              </a:rPr>
              <a:t>Lớp NFAe</a:t>
            </a:r>
            <a:endParaRPr lang="en-US" dirty="0"/>
          </a:p>
        </p:txBody>
      </p:sp>
      <p:pic>
        <p:nvPicPr>
          <p:cNvPr id="9" name="Picture 8">
            <a:extLst>
              <a:ext uri="{FF2B5EF4-FFF2-40B4-BE49-F238E27FC236}">
                <a16:creationId xmlns:a16="http://schemas.microsoft.com/office/drawing/2014/main" id="{9BA836DE-670F-40EB-9BBC-6E3403E1783F}"/>
              </a:ext>
            </a:extLst>
          </p:cNvPr>
          <p:cNvPicPr/>
          <p:nvPr/>
        </p:nvPicPr>
        <p:blipFill>
          <a:blip r:embed="rId2">
            <a:extLst>
              <a:ext uri="{28A0092B-C50C-407E-A947-70E740481C1C}">
                <a14:useLocalDpi xmlns:a14="http://schemas.microsoft.com/office/drawing/2010/main" val="0"/>
              </a:ext>
            </a:extLst>
          </a:blip>
          <a:stretch>
            <a:fillRect/>
          </a:stretch>
        </p:blipFill>
        <p:spPr>
          <a:xfrm>
            <a:off x="1382968" y="1136666"/>
            <a:ext cx="8711932" cy="5622160"/>
          </a:xfrm>
          <a:prstGeom prst="rect">
            <a:avLst/>
          </a:prstGeom>
        </p:spPr>
      </p:pic>
    </p:spTree>
    <p:extLst>
      <p:ext uri="{BB962C8B-B14F-4D97-AF65-F5344CB8AC3E}">
        <p14:creationId xmlns:p14="http://schemas.microsoft.com/office/powerpoint/2010/main" val="4493361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018CC69-16B5-92C8-8CEF-3110269BE1FC}"/>
              </a:ext>
            </a:extLst>
          </p:cNvPr>
          <p:cNvSpPr>
            <a:spLocks noGrp="1"/>
          </p:cNvSpPr>
          <p:nvPr>
            <p:ph type="body" idx="1"/>
          </p:nvPr>
        </p:nvSpPr>
        <p:spPr>
          <a:xfrm>
            <a:off x="838200" y="1047964"/>
            <a:ext cx="10515600" cy="5128999"/>
          </a:xfrm>
        </p:spPr>
        <p:txBody>
          <a:bodyPr/>
          <a:lstStyle/>
          <a:p>
            <a:r>
              <a:rPr lang="en-US" b="1">
                <a:latin typeface="Times New Roman" panose="02020603050405020304" pitchFamily="18" charset="0"/>
                <a:cs typeface="Times New Roman" panose="02020603050405020304" pitchFamily="18" charset="0"/>
              </a:rPr>
              <a:t>Hàm </a:t>
            </a:r>
            <a:r>
              <a:rPr lang="en-US" b="1" dirty="0" err="1">
                <a:latin typeface="Times New Roman" panose="02020603050405020304" pitchFamily="18" charset="0"/>
                <a:cs typeface="Times New Roman" panose="02020603050405020304" pitchFamily="18" charset="0"/>
              </a:rPr>
              <a:t>hỗ</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trợ</a:t>
            </a:r>
            <a:endParaRPr lang="en-US" b="1" dirty="0">
              <a:latin typeface="Times New Roman" panose="02020603050405020304" pitchFamily="18" charset="0"/>
              <a:cs typeface="Times New Roman" panose="02020603050405020304" pitchFamily="18" charset="0"/>
            </a:endParaRPr>
          </a:p>
          <a:p>
            <a:r>
              <a:rPr lang="vi-VN" sz="1800" b="1" dirty="0">
                <a:effectLst/>
                <a:latin typeface="Times New Roman" panose="02020603050405020304" pitchFamily="18" charset="0"/>
                <a:ea typeface="Times New Roman" panose="02020603050405020304" pitchFamily="18" charset="0"/>
              </a:rPr>
              <a:t>Hàm read_NFAe_from_file: </a:t>
            </a:r>
            <a:endParaRPr lang="en-US" sz="1800" b="1" dirty="0">
              <a:effectLst/>
              <a:latin typeface="Times New Roman" panose="02020603050405020304" pitchFamily="18" charset="0"/>
              <a:ea typeface="Times New Roman" panose="02020603050405020304" pitchFamily="18" charset="0"/>
            </a:endParaRPr>
          </a:p>
          <a:p>
            <a:r>
              <a:rPr lang="vi-VN" sz="1800" dirty="0">
                <a:effectLst/>
                <a:latin typeface="Times New Roman" panose="02020603050405020304" pitchFamily="18" charset="0"/>
                <a:ea typeface="Times New Roman" panose="02020603050405020304" pitchFamily="18" charset="0"/>
              </a:rPr>
              <a:t>Đọc dữ liệu từ file và khởi tạo đối tượng NFAε.</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8" name="Title 1">
            <a:extLst>
              <a:ext uri="{FF2B5EF4-FFF2-40B4-BE49-F238E27FC236}">
                <a16:creationId xmlns:a16="http://schemas.microsoft.com/office/drawing/2014/main" id="{B71F2BB7-ADA8-4951-B269-69AAF538C130}"/>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dirty="0" err="1"/>
              <a:t>cài</a:t>
            </a:r>
            <a:r>
              <a:rPr lang="en-US" dirty="0"/>
              <a:t> </a:t>
            </a:r>
            <a:r>
              <a:rPr lang="en-US" dirty="0" err="1"/>
              <a:t>đặt</a:t>
            </a:r>
            <a:endParaRPr lang="en-US" dirty="0"/>
          </a:p>
        </p:txBody>
      </p:sp>
      <p:pic>
        <p:nvPicPr>
          <p:cNvPr id="4" name="Picture 3">
            <a:extLst>
              <a:ext uri="{FF2B5EF4-FFF2-40B4-BE49-F238E27FC236}">
                <a16:creationId xmlns:a16="http://schemas.microsoft.com/office/drawing/2014/main" id="{71D25113-E52C-411F-AEBF-CFF5B1EC8CA0}"/>
              </a:ext>
            </a:extLst>
          </p:cNvPr>
          <p:cNvPicPr>
            <a:picLocks noChangeAspect="1"/>
          </p:cNvPicPr>
          <p:nvPr/>
        </p:nvPicPr>
        <p:blipFill>
          <a:blip r:embed="rId2"/>
          <a:stretch>
            <a:fillRect/>
          </a:stretch>
        </p:blipFill>
        <p:spPr>
          <a:xfrm>
            <a:off x="5662490" y="719816"/>
            <a:ext cx="6415653" cy="5532932"/>
          </a:xfrm>
          <a:prstGeom prst="rect">
            <a:avLst/>
          </a:prstGeom>
        </p:spPr>
      </p:pic>
    </p:spTree>
    <p:extLst>
      <p:ext uri="{BB962C8B-B14F-4D97-AF65-F5344CB8AC3E}">
        <p14:creationId xmlns:p14="http://schemas.microsoft.com/office/powerpoint/2010/main" val="27582931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367C327-6661-49D6-A974-C82DE0F0A745}"/>
              </a:ext>
            </a:extLst>
          </p:cNvPr>
          <p:cNvPicPr/>
          <p:nvPr/>
        </p:nvPicPr>
        <p:blipFill>
          <a:blip r:embed="rId2"/>
          <a:srcRect/>
          <a:stretch/>
        </p:blipFill>
        <p:spPr>
          <a:xfrm>
            <a:off x="4863194" y="911202"/>
            <a:ext cx="7021362" cy="5402522"/>
          </a:xfrm>
          <a:prstGeom prst="rect">
            <a:avLst/>
          </a:prstGeom>
        </p:spPr>
      </p:pic>
      <p:sp>
        <p:nvSpPr>
          <p:cNvPr id="5" name="Text Placeholder 2">
            <a:extLst>
              <a:ext uri="{FF2B5EF4-FFF2-40B4-BE49-F238E27FC236}">
                <a16:creationId xmlns:a16="http://schemas.microsoft.com/office/drawing/2014/main" id="{CDF95CBB-6742-24FE-37DE-ED8C1AE7D60A}"/>
              </a:ext>
            </a:extLst>
          </p:cNvPr>
          <p:cNvSpPr>
            <a:spLocks noGrp="1"/>
          </p:cNvSpPr>
          <p:nvPr>
            <p:ph type="body" idx="1"/>
          </p:nvPr>
        </p:nvSpPr>
        <p:spPr>
          <a:xfrm>
            <a:off x="838200" y="1047964"/>
            <a:ext cx="10515600" cy="5128999"/>
          </a:xfrm>
        </p:spPr>
        <p:txBody>
          <a:bodyPr/>
          <a:lstStyle/>
          <a:p>
            <a:r>
              <a:rPr lang="en-US" b="1">
                <a:latin typeface="Times New Roman" panose="02020603050405020304" pitchFamily="18" charset="0"/>
                <a:cs typeface="Times New Roman" panose="02020603050405020304" pitchFamily="18" charset="0"/>
              </a:rPr>
              <a:t>Hàm hỗ trợ</a:t>
            </a:r>
          </a:p>
          <a:p>
            <a:r>
              <a:rPr lang="vi-VN" sz="1800" b="1">
                <a:effectLst/>
                <a:latin typeface="Times New Roman" panose="02020603050405020304" pitchFamily="18" charset="0"/>
                <a:ea typeface="Times New Roman" panose="02020603050405020304" pitchFamily="18" charset="0"/>
              </a:rPr>
              <a:t>Hàm draw_</a:t>
            </a:r>
            <a:r>
              <a:rPr lang="en-US" sz="1800" b="1">
                <a:latin typeface="Times New Roman" panose="02020603050405020304" pitchFamily="18" charset="0"/>
                <a:ea typeface="Times New Roman" panose="02020603050405020304" pitchFamily="18" charset="0"/>
              </a:rPr>
              <a:t>NFA</a:t>
            </a:r>
            <a:r>
              <a:rPr lang="en-US" sz="1800" b="1">
                <a:effectLst/>
                <a:latin typeface="Times New Roman" panose="02020603050405020304" pitchFamily="18" charset="0"/>
                <a:ea typeface="Times New Roman" panose="02020603050405020304" pitchFamily="18" charset="0"/>
              </a:rPr>
              <a:t>e</a:t>
            </a:r>
            <a:r>
              <a:rPr lang="vi-VN" sz="1800" b="1" dirty="0">
                <a:effectLst/>
                <a:latin typeface="Times New Roman" panose="02020603050405020304" pitchFamily="18" charset="0"/>
                <a:ea typeface="Times New Roman" panose="02020603050405020304" pitchFamily="18" charset="0"/>
              </a:rPr>
              <a:t>: </a:t>
            </a:r>
            <a:r>
              <a:rPr lang="vi-VN" sz="1800" dirty="0">
                <a:effectLst/>
                <a:latin typeface="Times New Roman" panose="02020603050405020304" pitchFamily="18" charset="0"/>
                <a:ea typeface="Times New Roman" panose="02020603050405020304" pitchFamily="18" charset="0"/>
              </a:rPr>
              <a:t>Vẽ sơ đồ trạng thái</a:t>
            </a:r>
            <a:endParaRPr lang="en-US" sz="1800" dirty="0">
              <a:effectLst/>
              <a:latin typeface="Times New Roman" panose="02020603050405020304" pitchFamily="18" charset="0"/>
              <a:ea typeface="Times New Roman" panose="02020603050405020304" pitchFamily="18" charset="0"/>
            </a:endParaRPr>
          </a:p>
          <a:p>
            <a:r>
              <a:rPr lang="vi-VN" sz="1800" dirty="0">
                <a:effectLst/>
                <a:latin typeface="Times New Roman" panose="02020603050405020304" pitchFamily="18" charset="0"/>
                <a:ea typeface="Times New Roman" panose="02020603050405020304" pitchFamily="18" charset="0"/>
              </a:rPr>
              <a:t> NFAε và lưu thành file ảnh </a:t>
            </a:r>
            <a:endParaRPr lang="en-US" sz="1800" dirty="0">
              <a:effectLst/>
              <a:latin typeface="Times New Roman" panose="02020603050405020304" pitchFamily="18" charset="0"/>
              <a:ea typeface="Times New Roman" panose="02020603050405020304" pitchFamily="18" charset="0"/>
            </a:endParaRPr>
          </a:p>
          <a:p>
            <a:r>
              <a:rPr lang="vi-VN" sz="1800" dirty="0">
                <a:effectLst/>
                <a:latin typeface="Times New Roman" panose="02020603050405020304" pitchFamily="18" charset="0"/>
                <a:ea typeface="Times New Roman" panose="02020603050405020304" pitchFamily="18" charset="0"/>
              </a:rPr>
              <a:t>bằng thư viện graphviz.</a:t>
            </a:r>
            <a:endParaRPr lang="en-US" sz="1800" dirty="0">
              <a:effectLst/>
              <a:latin typeface="Times New Roman" panose="02020603050405020304" pitchFamily="18" charset="0"/>
              <a:ea typeface="Times New Roman" panose="02020603050405020304" pitchFamily="18" charset="0"/>
            </a:endParaRPr>
          </a:p>
          <a:p>
            <a:endParaRPr lang="en-US" sz="1800" b="1" dirty="0">
              <a:effectLst/>
              <a:latin typeface="Times New Roman" panose="02020603050405020304" pitchFamily="18" charset="0"/>
              <a:ea typeface="Times New Roman" panose="02020603050405020304" pitchFamily="18" charset="0"/>
            </a:endParaRPr>
          </a:p>
          <a:p>
            <a:endParaRPr lang="en-US" dirty="0"/>
          </a:p>
        </p:txBody>
      </p:sp>
      <p:sp>
        <p:nvSpPr>
          <p:cNvPr id="7" name="Title 1">
            <a:extLst>
              <a:ext uri="{FF2B5EF4-FFF2-40B4-BE49-F238E27FC236}">
                <a16:creationId xmlns:a16="http://schemas.microsoft.com/office/drawing/2014/main" id="{F548E2A8-6CC7-47E2-AEAD-7CAF1FA0696F}"/>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dirty="0" err="1"/>
              <a:t>cài</a:t>
            </a:r>
            <a:r>
              <a:rPr lang="en-US" dirty="0"/>
              <a:t> </a:t>
            </a:r>
            <a:r>
              <a:rPr lang="en-US" dirty="0" err="1"/>
              <a:t>đặt</a:t>
            </a:r>
            <a:endParaRPr lang="en-US" dirty="0"/>
          </a:p>
        </p:txBody>
      </p:sp>
    </p:spTree>
    <p:extLst>
      <p:ext uri="{BB962C8B-B14F-4D97-AF65-F5344CB8AC3E}">
        <p14:creationId xmlns:p14="http://schemas.microsoft.com/office/powerpoint/2010/main" val="35249061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CDF95CBB-6742-24FE-37DE-ED8C1AE7D60A}"/>
              </a:ext>
            </a:extLst>
          </p:cNvPr>
          <p:cNvSpPr>
            <a:spLocks noGrp="1"/>
          </p:cNvSpPr>
          <p:nvPr>
            <p:ph type="body" idx="1"/>
          </p:nvPr>
        </p:nvSpPr>
        <p:spPr>
          <a:xfrm>
            <a:off x="838200" y="1047964"/>
            <a:ext cx="4051041" cy="5128999"/>
          </a:xfrm>
        </p:spPr>
        <p:txBody>
          <a:bodyPr/>
          <a:lstStyle/>
          <a:p>
            <a:r>
              <a:rPr lang="en-US" b="1">
                <a:latin typeface="Times New Roman" panose="02020603050405020304" pitchFamily="18" charset="0"/>
                <a:cs typeface="Times New Roman" panose="02020603050405020304" pitchFamily="18" charset="0"/>
              </a:rPr>
              <a:t>Hàm hỗ trợ</a:t>
            </a:r>
          </a:p>
          <a:p>
            <a:r>
              <a:rPr lang="vi-VN" sz="1800" b="1">
                <a:effectLst/>
                <a:latin typeface="Times New Roman" panose="02020603050405020304" pitchFamily="18" charset="0"/>
                <a:ea typeface="Times New Roman" panose="02020603050405020304" pitchFamily="18" charset="0"/>
              </a:rPr>
              <a:t>Hàm </a:t>
            </a:r>
            <a:r>
              <a:rPr lang="en-US" sz="1800" b="1">
                <a:latin typeface="Times New Roman" panose="02020603050405020304" pitchFamily="18" charset="0"/>
                <a:ea typeface="Times New Roman" panose="02020603050405020304" pitchFamily="18" charset="0"/>
              </a:rPr>
              <a:t>regex_to_postfix</a:t>
            </a:r>
            <a:r>
              <a:rPr lang="vi-VN" sz="1800" b="1">
                <a:effectLst/>
                <a:latin typeface="Times New Roman" panose="02020603050405020304" pitchFamily="18" charset="0"/>
                <a:ea typeface="Times New Roman" panose="02020603050405020304" pitchFamily="18" charset="0"/>
              </a:rPr>
              <a:t>:</a:t>
            </a:r>
            <a:r>
              <a:rPr lang="en-US" sz="1800" b="1">
                <a:effectLst/>
                <a:latin typeface="Times New Roman" panose="02020603050405020304" pitchFamily="18" charset="0"/>
                <a:ea typeface="Times New Roman" panose="02020603050405020304" pitchFamily="18" charset="0"/>
              </a:rPr>
              <a:t> </a:t>
            </a:r>
            <a:r>
              <a:rPr lang="en-US" sz="1800">
                <a:effectLst/>
                <a:latin typeface="Times New Roman" panose="02020603050405020304" pitchFamily="18" charset="0"/>
                <a:ea typeface="Times New Roman" panose="02020603050405020304" pitchFamily="18" charset="0"/>
              </a:rPr>
              <a:t>Chuyển regex từ infix sang postfix.</a:t>
            </a:r>
            <a:endParaRPr lang="en-US" sz="1800" b="1" dirty="0">
              <a:effectLst/>
              <a:latin typeface="Times New Roman" panose="02020603050405020304" pitchFamily="18" charset="0"/>
              <a:ea typeface="Times New Roman" panose="02020603050405020304" pitchFamily="18" charset="0"/>
            </a:endParaRPr>
          </a:p>
          <a:p>
            <a:endParaRPr lang="en-US" dirty="0"/>
          </a:p>
        </p:txBody>
      </p:sp>
      <p:sp>
        <p:nvSpPr>
          <p:cNvPr id="7" name="Title 1">
            <a:extLst>
              <a:ext uri="{FF2B5EF4-FFF2-40B4-BE49-F238E27FC236}">
                <a16:creationId xmlns:a16="http://schemas.microsoft.com/office/drawing/2014/main" id="{F548E2A8-6CC7-47E2-AEAD-7CAF1FA0696F}"/>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dirty="0" err="1"/>
              <a:t>cài</a:t>
            </a:r>
            <a:r>
              <a:rPr lang="en-US" dirty="0"/>
              <a:t> </a:t>
            </a:r>
            <a:r>
              <a:rPr lang="en-US" dirty="0" err="1"/>
              <a:t>đặt</a:t>
            </a:r>
            <a:endParaRPr lang="en-US" dirty="0"/>
          </a:p>
        </p:txBody>
      </p:sp>
      <p:pic>
        <p:nvPicPr>
          <p:cNvPr id="3" name="Picture 2">
            <a:extLst>
              <a:ext uri="{FF2B5EF4-FFF2-40B4-BE49-F238E27FC236}">
                <a16:creationId xmlns:a16="http://schemas.microsoft.com/office/drawing/2014/main" id="{EAD3AC46-F2AA-4A58-8F4B-6D86D58CD1EE}"/>
              </a:ext>
            </a:extLst>
          </p:cNvPr>
          <p:cNvPicPr>
            <a:picLocks noChangeAspect="1"/>
          </p:cNvPicPr>
          <p:nvPr/>
        </p:nvPicPr>
        <p:blipFill>
          <a:blip r:embed="rId2"/>
          <a:stretch>
            <a:fillRect/>
          </a:stretch>
        </p:blipFill>
        <p:spPr>
          <a:xfrm>
            <a:off x="5469734" y="33435"/>
            <a:ext cx="6722266" cy="6143528"/>
          </a:xfrm>
          <a:prstGeom prst="rect">
            <a:avLst/>
          </a:prstGeom>
        </p:spPr>
      </p:pic>
    </p:spTree>
    <p:extLst>
      <p:ext uri="{BB962C8B-B14F-4D97-AF65-F5344CB8AC3E}">
        <p14:creationId xmlns:p14="http://schemas.microsoft.com/office/powerpoint/2010/main" val="5957813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CDF95CBB-6742-24FE-37DE-ED8C1AE7D60A}"/>
              </a:ext>
            </a:extLst>
          </p:cNvPr>
          <p:cNvSpPr>
            <a:spLocks noGrp="1"/>
          </p:cNvSpPr>
          <p:nvPr>
            <p:ph type="body" idx="1"/>
          </p:nvPr>
        </p:nvSpPr>
        <p:spPr>
          <a:xfrm>
            <a:off x="531846" y="1047964"/>
            <a:ext cx="4357396" cy="5128999"/>
          </a:xfrm>
        </p:spPr>
        <p:txBody>
          <a:bodyPr/>
          <a:lstStyle/>
          <a:p>
            <a:r>
              <a:rPr lang="en-US" b="1">
                <a:latin typeface="Times New Roman" panose="02020603050405020304" pitchFamily="18" charset="0"/>
                <a:cs typeface="Times New Roman" panose="02020603050405020304" pitchFamily="18" charset="0"/>
              </a:rPr>
              <a:t>Hàm hỗ trợ</a:t>
            </a:r>
          </a:p>
          <a:p>
            <a:r>
              <a:rPr lang="vi-VN" sz="1800" b="1">
                <a:effectLst/>
                <a:latin typeface="Times New Roman" panose="02020603050405020304" pitchFamily="18" charset="0"/>
                <a:ea typeface="Times New Roman" panose="02020603050405020304" pitchFamily="18" charset="0"/>
              </a:rPr>
              <a:t>Hàm </a:t>
            </a:r>
            <a:r>
              <a:rPr lang="en-US" sz="1800" b="1">
                <a:latin typeface="Times New Roman" panose="02020603050405020304" pitchFamily="18" charset="0"/>
                <a:ea typeface="Times New Roman" panose="02020603050405020304" pitchFamily="18" charset="0"/>
              </a:rPr>
              <a:t>create_NFAe_from_regex_postfix</a:t>
            </a:r>
            <a:r>
              <a:rPr lang="vi-VN" sz="1800" b="1">
                <a:effectLst/>
                <a:latin typeface="Times New Roman" panose="02020603050405020304" pitchFamily="18" charset="0"/>
                <a:ea typeface="Times New Roman" panose="02020603050405020304" pitchFamily="18" charset="0"/>
              </a:rPr>
              <a:t>:</a:t>
            </a:r>
            <a:r>
              <a:rPr lang="en-US" sz="1800" b="1">
                <a:effectLst/>
                <a:latin typeface="Times New Roman" panose="02020603050405020304" pitchFamily="18" charset="0"/>
                <a:ea typeface="Times New Roman" panose="02020603050405020304" pitchFamily="18" charset="0"/>
              </a:rPr>
              <a:t> </a:t>
            </a:r>
            <a:r>
              <a:rPr lang="en-US" sz="1800">
                <a:effectLst/>
                <a:latin typeface="Times New Roman" panose="02020603050405020304" pitchFamily="18" charset="0"/>
                <a:ea typeface="Times New Roman" panose="02020603050405020304" pitchFamily="18" charset="0"/>
              </a:rPr>
              <a:t>Chuyển regex sang </a:t>
            </a:r>
            <a:r>
              <a:rPr lang="vi-VN" sz="1800">
                <a:effectLst/>
                <a:latin typeface="Times New Roman" panose="02020603050405020304" pitchFamily="18" charset="0"/>
                <a:ea typeface="Times New Roman" panose="02020603050405020304" pitchFamily="18" charset="0"/>
              </a:rPr>
              <a:t>NFAε</a:t>
            </a:r>
            <a:r>
              <a:rPr lang="en-US" sz="1800">
                <a:effectLst/>
                <a:latin typeface="Times New Roman" panose="02020603050405020304" pitchFamily="18" charset="0"/>
                <a:ea typeface="Times New Roman" panose="02020603050405020304" pitchFamily="18" charset="0"/>
              </a:rPr>
              <a:t>.</a:t>
            </a:r>
            <a:endParaRPr lang="en-US" sz="1800" b="1">
              <a:effectLst/>
              <a:latin typeface="Times New Roman" panose="02020603050405020304" pitchFamily="18" charset="0"/>
              <a:ea typeface="Times New Roman" panose="02020603050405020304" pitchFamily="18" charset="0"/>
            </a:endParaRPr>
          </a:p>
          <a:p>
            <a:endParaRPr lang="en-US" dirty="0"/>
          </a:p>
        </p:txBody>
      </p:sp>
      <p:sp>
        <p:nvSpPr>
          <p:cNvPr id="7" name="Title 1">
            <a:extLst>
              <a:ext uri="{FF2B5EF4-FFF2-40B4-BE49-F238E27FC236}">
                <a16:creationId xmlns:a16="http://schemas.microsoft.com/office/drawing/2014/main" id="{F548E2A8-6CC7-47E2-AEAD-7CAF1FA0696F}"/>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dirty="0" err="1"/>
              <a:t>cài</a:t>
            </a:r>
            <a:r>
              <a:rPr lang="en-US" dirty="0"/>
              <a:t> </a:t>
            </a:r>
            <a:r>
              <a:rPr lang="en-US" dirty="0" err="1"/>
              <a:t>đặt</a:t>
            </a:r>
            <a:endParaRPr lang="en-US" dirty="0"/>
          </a:p>
        </p:txBody>
      </p:sp>
      <p:pic>
        <p:nvPicPr>
          <p:cNvPr id="4" name="Picture 3">
            <a:extLst>
              <a:ext uri="{FF2B5EF4-FFF2-40B4-BE49-F238E27FC236}">
                <a16:creationId xmlns:a16="http://schemas.microsoft.com/office/drawing/2014/main" id="{FDCDB1BB-7FA4-4037-A159-FBE7979BECF8}"/>
              </a:ext>
            </a:extLst>
          </p:cNvPr>
          <p:cNvPicPr>
            <a:picLocks noChangeAspect="1"/>
          </p:cNvPicPr>
          <p:nvPr/>
        </p:nvPicPr>
        <p:blipFill>
          <a:blip r:embed="rId2"/>
          <a:stretch>
            <a:fillRect/>
          </a:stretch>
        </p:blipFill>
        <p:spPr>
          <a:xfrm>
            <a:off x="5486400" y="896396"/>
            <a:ext cx="6508704" cy="5065207"/>
          </a:xfrm>
          <a:prstGeom prst="rect">
            <a:avLst/>
          </a:prstGeom>
        </p:spPr>
      </p:pic>
    </p:spTree>
    <p:extLst>
      <p:ext uri="{BB962C8B-B14F-4D97-AF65-F5344CB8AC3E}">
        <p14:creationId xmlns:p14="http://schemas.microsoft.com/office/powerpoint/2010/main" val="32556287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CDF95CBB-6742-24FE-37DE-ED8C1AE7D60A}"/>
              </a:ext>
            </a:extLst>
          </p:cNvPr>
          <p:cNvSpPr>
            <a:spLocks noGrp="1"/>
          </p:cNvSpPr>
          <p:nvPr>
            <p:ph type="body" idx="1"/>
          </p:nvPr>
        </p:nvSpPr>
        <p:spPr>
          <a:xfrm>
            <a:off x="531846" y="1047964"/>
            <a:ext cx="4357396" cy="5128999"/>
          </a:xfrm>
        </p:spPr>
        <p:txBody>
          <a:bodyPr/>
          <a:lstStyle/>
          <a:p>
            <a:r>
              <a:rPr lang="en-US" b="1">
                <a:latin typeface="Times New Roman" panose="02020603050405020304" pitchFamily="18" charset="0"/>
                <a:cs typeface="Times New Roman" panose="02020603050405020304" pitchFamily="18" charset="0"/>
              </a:rPr>
              <a:t>Hàm hỗ trợ</a:t>
            </a:r>
          </a:p>
          <a:p>
            <a:r>
              <a:rPr lang="vi-VN" sz="1800" b="1">
                <a:effectLst/>
                <a:latin typeface="Times New Roman" panose="02020603050405020304" pitchFamily="18" charset="0"/>
                <a:ea typeface="Times New Roman" panose="02020603050405020304" pitchFamily="18" charset="0"/>
              </a:rPr>
              <a:t>Hàm </a:t>
            </a:r>
            <a:r>
              <a:rPr lang="en-US" sz="1800" b="1">
                <a:latin typeface="Times New Roman" panose="02020603050405020304" pitchFamily="18" charset="0"/>
                <a:ea typeface="Times New Roman" panose="02020603050405020304" pitchFamily="18" charset="0"/>
              </a:rPr>
              <a:t>create_NFAe_from_regex_postfix (tiếp theo)</a:t>
            </a:r>
            <a:r>
              <a:rPr lang="en-US" sz="1800">
                <a:effectLst/>
                <a:latin typeface="Times New Roman" panose="02020603050405020304" pitchFamily="18" charset="0"/>
                <a:ea typeface="Times New Roman" panose="02020603050405020304" pitchFamily="18" charset="0"/>
              </a:rPr>
              <a:t>.</a:t>
            </a:r>
            <a:endParaRPr lang="en-US" sz="1800" b="1">
              <a:effectLst/>
              <a:latin typeface="Times New Roman" panose="02020603050405020304" pitchFamily="18" charset="0"/>
              <a:ea typeface="Times New Roman" panose="02020603050405020304" pitchFamily="18" charset="0"/>
            </a:endParaRPr>
          </a:p>
          <a:p>
            <a:endParaRPr lang="en-US" dirty="0"/>
          </a:p>
        </p:txBody>
      </p:sp>
      <p:sp>
        <p:nvSpPr>
          <p:cNvPr id="7" name="Title 1">
            <a:extLst>
              <a:ext uri="{FF2B5EF4-FFF2-40B4-BE49-F238E27FC236}">
                <a16:creationId xmlns:a16="http://schemas.microsoft.com/office/drawing/2014/main" id="{F548E2A8-6CC7-47E2-AEAD-7CAF1FA0696F}"/>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dirty="0" err="1"/>
              <a:t>cài</a:t>
            </a:r>
            <a:r>
              <a:rPr lang="en-US" dirty="0"/>
              <a:t> </a:t>
            </a:r>
            <a:r>
              <a:rPr lang="en-US" dirty="0" err="1"/>
              <a:t>đặt</a:t>
            </a:r>
            <a:endParaRPr lang="en-US" dirty="0"/>
          </a:p>
        </p:txBody>
      </p:sp>
      <p:pic>
        <p:nvPicPr>
          <p:cNvPr id="3" name="Picture 2">
            <a:extLst>
              <a:ext uri="{FF2B5EF4-FFF2-40B4-BE49-F238E27FC236}">
                <a16:creationId xmlns:a16="http://schemas.microsoft.com/office/drawing/2014/main" id="{75296844-3A6E-4C89-A353-3295A2663334}"/>
              </a:ext>
            </a:extLst>
          </p:cNvPr>
          <p:cNvPicPr>
            <a:picLocks noChangeAspect="1"/>
          </p:cNvPicPr>
          <p:nvPr/>
        </p:nvPicPr>
        <p:blipFill>
          <a:blip r:embed="rId2"/>
          <a:stretch>
            <a:fillRect/>
          </a:stretch>
        </p:blipFill>
        <p:spPr>
          <a:xfrm>
            <a:off x="5626359" y="106466"/>
            <a:ext cx="6480211" cy="6347601"/>
          </a:xfrm>
          <a:prstGeom prst="rect">
            <a:avLst/>
          </a:prstGeom>
        </p:spPr>
      </p:pic>
    </p:spTree>
    <p:extLst>
      <p:ext uri="{BB962C8B-B14F-4D97-AF65-F5344CB8AC3E}">
        <p14:creationId xmlns:p14="http://schemas.microsoft.com/office/powerpoint/2010/main" val="10271360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403C0EA-0709-477F-8AF7-3D63C11E16CC}"/>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err="1"/>
              <a:t>cài</a:t>
            </a:r>
            <a:r>
              <a:rPr lang="en-US"/>
              <a:t> đặt – Lớp NFAeMenu</a:t>
            </a:r>
            <a:endParaRPr lang="en-US" dirty="0"/>
          </a:p>
        </p:txBody>
      </p:sp>
      <p:pic>
        <p:nvPicPr>
          <p:cNvPr id="7" name="Picture 6">
            <a:extLst>
              <a:ext uri="{FF2B5EF4-FFF2-40B4-BE49-F238E27FC236}">
                <a16:creationId xmlns:a16="http://schemas.microsoft.com/office/drawing/2014/main" id="{F8D98FA7-A0E6-4147-9F37-2C28308185B8}"/>
              </a:ext>
            </a:extLst>
          </p:cNvPr>
          <p:cNvPicPr/>
          <p:nvPr/>
        </p:nvPicPr>
        <p:blipFill rotWithShape="1">
          <a:blip r:embed="rId2"/>
          <a:srcRect b="44635"/>
          <a:stretch/>
        </p:blipFill>
        <p:spPr>
          <a:xfrm>
            <a:off x="1240972" y="1035699"/>
            <a:ext cx="8821115" cy="5250544"/>
          </a:xfrm>
          <a:prstGeom prst="rect">
            <a:avLst/>
          </a:prstGeom>
        </p:spPr>
      </p:pic>
    </p:spTree>
    <p:extLst>
      <p:ext uri="{BB962C8B-B14F-4D97-AF65-F5344CB8AC3E}">
        <p14:creationId xmlns:p14="http://schemas.microsoft.com/office/powerpoint/2010/main" val="1013051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9E984C9-6CBC-41EF-B09D-4D4A7558853C}"/>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18880" y="2277626"/>
            <a:ext cx="11754239" cy="3485372"/>
          </a:xfrm>
          <a:prstGeom prst="rect">
            <a:avLst/>
          </a:prstGeom>
        </p:spPr>
      </p:pic>
      <p:sp>
        <p:nvSpPr>
          <p:cNvPr id="8" name="Title 1">
            <a:extLst>
              <a:ext uri="{FF2B5EF4-FFF2-40B4-BE49-F238E27FC236}">
                <a16:creationId xmlns:a16="http://schemas.microsoft.com/office/drawing/2014/main" id="{667C714C-9F2E-4C2A-A9F8-C7CF02824BBF}"/>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err="1"/>
              <a:t>cài</a:t>
            </a:r>
            <a:r>
              <a:rPr lang="en-US"/>
              <a:t> đặt – Lớp NFAeMenu</a:t>
            </a:r>
            <a:endParaRPr lang="en-US" dirty="0"/>
          </a:p>
        </p:txBody>
      </p:sp>
      <p:sp>
        <p:nvSpPr>
          <p:cNvPr id="9" name="TextBox 8">
            <a:extLst>
              <a:ext uri="{FF2B5EF4-FFF2-40B4-BE49-F238E27FC236}">
                <a16:creationId xmlns:a16="http://schemas.microsoft.com/office/drawing/2014/main" id="{8DDA0A9E-3D0C-4F17-A26A-1F3237B767F7}"/>
              </a:ext>
            </a:extLst>
          </p:cNvPr>
          <p:cNvSpPr txBox="1"/>
          <p:nvPr/>
        </p:nvSpPr>
        <p:spPr>
          <a:xfrm>
            <a:off x="838200" y="1194997"/>
            <a:ext cx="8938726" cy="923330"/>
          </a:xfrm>
          <a:prstGeom prst="rect">
            <a:avLst/>
          </a:prstGeom>
          <a:noFill/>
        </p:spPr>
        <p:txBody>
          <a:bodyPr wrap="square" rtlCol="0">
            <a:spAutoFit/>
          </a:bodyPr>
          <a:lstStyle/>
          <a:p>
            <a:r>
              <a:rPr lang="vi-VN" sz="1800" b="1">
                <a:effectLst/>
                <a:latin typeface="Times New Roman" panose="02020603050405020304" pitchFamily="18" charset="0"/>
                <a:ea typeface="Times New Roman" panose="02020603050405020304" pitchFamily="18" charset="0"/>
              </a:rPr>
              <a:t>Hàm load_</a:t>
            </a:r>
            <a:r>
              <a:rPr lang="en-US" sz="1800" b="1">
                <a:effectLst/>
                <a:latin typeface="Times New Roman" panose="02020603050405020304" pitchFamily="18" charset="0"/>
                <a:ea typeface="Times New Roman" panose="02020603050405020304" pitchFamily="18" charset="0"/>
              </a:rPr>
              <a:t>NFAe</a:t>
            </a:r>
            <a:r>
              <a:rPr lang="vi-VN" sz="1800" b="1">
                <a:effectLst/>
                <a:latin typeface="Times New Roman" panose="02020603050405020304" pitchFamily="18" charset="0"/>
                <a:ea typeface="Times New Roman" panose="02020603050405020304" pitchFamily="18" charset="0"/>
              </a:rPr>
              <a:t>: </a:t>
            </a:r>
            <a:r>
              <a:rPr lang="vi-VN" sz="1800">
                <a:effectLst/>
                <a:latin typeface="Times New Roman" panose="02020603050405020304" pitchFamily="18" charset="0"/>
                <a:ea typeface="Times New Roman" panose="02020603050405020304" pitchFamily="18" charset="0"/>
              </a:rPr>
              <a:t>Chức năng này cho phép người dùng tải một file NFAε vào chương trình, vẽ sơ đồ NFAε và thông báo kết quả nạp file thành công hay thất bại thông qua giao diện.</a:t>
            </a:r>
            <a:endParaRPr lang="en-US" sz="1800">
              <a:effectLst/>
              <a:latin typeface="Times New Roman" panose="02020603050405020304" pitchFamily="18" charset="0"/>
              <a:ea typeface="Times New Roman" panose="02020603050405020304" pitchFamily="18" charset="0"/>
            </a:endParaRPr>
          </a:p>
          <a:p>
            <a:endParaRPr lang="en-US" sz="1800"/>
          </a:p>
        </p:txBody>
      </p:sp>
    </p:spTree>
    <p:extLst>
      <p:ext uri="{BB962C8B-B14F-4D97-AF65-F5344CB8AC3E}">
        <p14:creationId xmlns:p14="http://schemas.microsoft.com/office/powerpoint/2010/main" val="8124075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67C714C-9F2E-4C2A-A9F8-C7CF02824BBF}"/>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err="1"/>
              <a:t>cài</a:t>
            </a:r>
            <a:r>
              <a:rPr lang="en-US"/>
              <a:t> đặt – Lớp NFAeMenu</a:t>
            </a:r>
            <a:endParaRPr lang="en-US" dirty="0"/>
          </a:p>
        </p:txBody>
      </p:sp>
      <p:sp>
        <p:nvSpPr>
          <p:cNvPr id="9" name="TextBox 8">
            <a:extLst>
              <a:ext uri="{FF2B5EF4-FFF2-40B4-BE49-F238E27FC236}">
                <a16:creationId xmlns:a16="http://schemas.microsoft.com/office/drawing/2014/main" id="{8DDA0A9E-3D0C-4F17-A26A-1F3237B767F7}"/>
              </a:ext>
            </a:extLst>
          </p:cNvPr>
          <p:cNvSpPr txBox="1"/>
          <p:nvPr/>
        </p:nvSpPr>
        <p:spPr>
          <a:xfrm>
            <a:off x="838200" y="1194997"/>
            <a:ext cx="8938726" cy="369332"/>
          </a:xfrm>
          <a:prstGeom prst="rect">
            <a:avLst/>
          </a:prstGeom>
          <a:noFill/>
        </p:spPr>
        <p:txBody>
          <a:bodyPr wrap="square" rtlCol="0">
            <a:spAutoFit/>
          </a:bodyPr>
          <a:lstStyle/>
          <a:p>
            <a:r>
              <a:rPr lang="vi-VN" sz="1800" b="1">
                <a:effectLst/>
                <a:latin typeface="Times New Roman" panose="02020603050405020304" pitchFamily="18" charset="0"/>
                <a:ea typeface="Times New Roman" panose="02020603050405020304" pitchFamily="18" charset="0"/>
              </a:rPr>
              <a:t>Hàm </a:t>
            </a:r>
            <a:r>
              <a:rPr lang="en-US" sz="1800" b="1">
                <a:effectLst/>
                <a:latin typeface="Times New Roman" panose="02020603050405020304" pitchFamily="18" charset="0"/>
                <a:ea typeface="Times New Roman" panose="02020603050405020304" pitchFamily="18" charset="0"/>
              </a:rPr>
              <a:t>submit_regex</a:t>
            </a:r>
            <a:r>
              <a:rPr lang="vi-VN" sz="1800" b="1">
                <a:effectLst/>
                <a:latin typeface="Times New Roman" panose="02020603050405020304" pitchFamily="18" charset="0"/>
                <a:ea typeface="Times New Roman" panose="02020603050405020304" pitchFamily="18" charset="0"/>
              </a:rPr>
              <a:t>:</a:t>
            </a:r>
            <a:r>
              <a:rPr lang="en-US" sz="1800" b="1">
                <a:effectLst/>
                <a:latin typeface="Times New Roman" panose="02020603050405020304" pitchFamily="18" charset="0"/>
                <a:ea typeface="Times New Roman" panose="02020603050405020304" pitchFamily="18" charset="0"/>
              </a:rPr>
              <a:t> </a:t>
            </a:r>
            <a:r>
              <a:rPr lang="en-US" sz="1800">
                <a:effectLst/>
                <a:latin typeface="Times New Roman" panose="02020603050405020304" pitchFamily="18" charset="0"/>
                <a:ea typeface="Times New Roman" panose="02020603050405020304" pitchFamily="18" charset="0"/>
              </a:rPr>
              <a:t>X</a:t>
            </a:r>
            <a:r>
              <a:rPr lang="en-US" sz="1800">
                <a:latin typeface="Times New Roman" panose="02020603050405020304" pitchFamily="18" charset="0"/>
                <a:ea typeface="Times New Roman" panose="02020603050405020304" pitchFamily="18" charset="0"/>
              </a:rPr>
              <a:t>ác nhận regex đã nhập và chuyển sang </a:t>
            </a:r>
            <a:r>
              <a:rPr lang="vi-VN" sz="1800" b="0" i="0">
                <a:solidFill>
                  <a:srgbClr val="000000"/>
                </a:solidFill>
                <a:effectLst/>
                <a:latin typeface="Times New Roman" panose="02020603050405020304" pitchFamily="18" charset="0"/>
                <a:ea typeface="Times New Roman" panose="02020603050405020304" pitchFamily="18" charset="0"/>
                <a:cs typeface="Readex Pro" panose="020B0604020202020204" charset="-78"/>
              </a:rPr>
              <a:t>NFAε</a:t>
            </a:r>
            <a:r>
              <a:rPr lang="en-US" sz="1800" b="0" i="0">
                <a:solidFill>
                  <a:srgbClr val="000000"/>
                </a:solidFill>
                <a:effectLst/>
                <a:latin typeface="Times New Roman" panose="02020603050405020304" pitchFamily="18" charset="0"/>
                <a:ea typeface="Times New Roman" panose="02020603050405020304" pitchFamily="18" charset="0"/>
                <a:cs typeface="Readex Pro" panose="020B0604020202020204" charset="-78"/>
              </a:rPr>
              <a:t>.</a:t>
            </a:r>
            <a:endParaRPr lang="en-US" sz="1800"/>
          </a:p>
        </p:txBody>
      </p:sp>
      <p:pic>
        <p:nvPicPr>
          <p:cNvPr id="3" name="Picture 2">
            <a:extLst>
              <a:ext uri="{FF2B5EF4-FFF2-40B4-BE49-F238E27FC236}">
                <a16:creationId xmlns:a16="http://schemas.microsoft.com/office/drawing/2014/main" id="{60AF3350-90CA-498A-BE98-73600F27FF46}"/>
              </a:ext>
            </a:extLst>
          </p:cNvPr>
          <p:cNvPicPr>
            <a:picLocks noChangeAspect="1"/>
          </p:cNvPicPr>
          <p:nvPr/>
        </p:nvPicPr>
        <p:blipFill>
          <a:blip r:embed="rId2"/>
          <a:stretch>
            <a:fillRect/>
          </a:stretch>
        </p:blipFill>
        <p:spPr>
          <a:xfrm>
            <a:off x="292954" y="1723627"/>
            <a:ext cx="11606092" cy="4653259"/>
          </a:xfrm>
          <a:prstGeom prst="rect">
            <a:avLst/>
          </a:prstGeom>
        </p:spPr>
      </p:pic>
    </p:spTree>
    <p:extLst>
      <p:ext uri="{BB962C8B-B14F-4D97-AF65-F5344CB8AC3E}">
        <p14:creationId xmlns:p14="http://schemas.microsoft.com/office/powerpoint/2010/main" val="3576657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4" name="Text Placeholder 3">
            <a:extLst>
              <a:ext uri="{FF2B5EF4-FFF2-40B4-BE49-F238E27FC236}">
                <a16:creationId xmlns:a16="http://schemas.microsoft.com/office/drawing/2014/main" id="{2064D8C9-092C-DD4D-94F9-3A1DB3185E67}"/>
              </a:ext>
            </a:extLst>
          </p:cNvPr>
          <p:cNvSpPr>
            <a:spLocks noGrp="1"/>
          </p:cNvSpPr>
          <p:nvPr>
            <p:ph type="body" idx="1"/>
          </p:nvPr>
        </p:nvSpPr>
        <p:spPr>
          <a:xfrm>
            <a:off x="746449" y="1160980"/>
            <a:ext cx="10607351" cy="5015983"/>
          </a:xfrm>
        </p:spPr>
        <p:txBody>
          <a:bodyPr>
            <a:normAutofit/>
          </a:bodyPr>
          <a:lstStyle/>
          <a:p>
            <a:pPr lvl="0"/>
            <a:r>
              <a:rPr lang="vi-VN" b="1" dirty="0">
                <a:latin typeface="+mj-lt"/>
              </a:rPr>
              <a:t>NFA với ε-dịch chuyển (NFAε)</a:t>
            </a:r>
            <a:endParaRPr lang="en-US" b="1" dirty="0">
              <a:latin typeface="+mj-lt"/>
            </a:endParaRPr>
          </a:p>
          <a:p>
            <a:r>
              <a:rPr lang="vi-VN" dirty="0">
                <a:latin typeface="+mj-lt"/>
              </a:rPr>
              <a:t>NFAε là một mở rộng của Automata hữu hạn không đơn định (NFA), </a:t>
            </a:r>
            <a:r>
              <a:rPr lang="vi-VN">
                <a:latin typeface="+mj-lt"/>
              </a:rPr>
              <a:t>cho phép</a:t>
            </a:r>
            <a:r>
              <a:rPr lang="en-US">
                <a:latin typeface="+mj-lt"/>
              </a:rPr>
              <a:t> </a:t>
            </a:r>
            <a:r>
              <a:rPr lang="vi-VN">
                <a:latin typeface="+mj-lt"/>
              </a:rPr>
              <a:t>các </a:t>
            </a:r>
            <a:r>
              <a:rPr lang="vi-VN" dirty="0">
                <a:latin typeface="+mj-lt"/>
              </a:rPr>
              <a:t>chuyển đổi epsilon (ε) – chuyển đổi trạng thái mà không cần ký tự đầu vào.</a:t>
            </a:r>
            <a:endParaRPr lang="en-US" dirty="0">
              <a:latin typeface="+mj-lt"/>
            </a:endParaRPr>
          </a:p>
        </p:txBody>
      </p:sp>
      <p:pic>
        <p:nvPicPr>
          <p:cNvPr id="5" name="Picture 4">
            <a:extLst>
              <a:ext uri="{FF2B5EF4-FFF2-40B4-BE49-F238E27FC236}">
                <a16:creationId xmlns:a16="http://schemas.microsoft.com/office/drawing/2014/main" id="{8AE4CD2C-58AE-D272-E1A0-44BC0580B776}"/>
              </a:ext>
            </a:extLst>
          </p:cNvPr>
          <p:cNvPicPr>
            <a:picLocks noChangeAspect="1"/>
          </p:cNvPicPr>
          <p:nvPr/>
        </p:nvPicPr>
        <p:blipFill>
          <a:blip r:embed="rId3"/>
          <a:stretch>
            <a:fillRect/>
          </a:stretch>
        </p:blipFill>
        <p:spPr>
          <a:xfrm>
            <a:off x="2961563" y="3020659"/>
            <a:ext cx="5565547" cy="3156304"/>
          </a:xfrm>
          <a:prstGeom prst="rect">
            <a:avLst/>
          </a:prstGeom>
        </p:spPr>
      </p:pic>
      <p:sp>
        <p:nvSpPr>
          <p:cNvPr id="7" name="Title 1">
            <a:extLst>
              <a:ext uri="{FF2B5EF4-FFF2-40B4-BE49-F238E27FC236}">
                <a16:creationId xmlns:a16="http://schemas.microsoft.com/office/drawing/2014/main" id="{B8B0DD89-2B57-438D-A305-A405FB081EF4}"/>
              </a:ext>
            </a:extLst>
          </p:cNvPr>
          <p:cNvSpPr>
            <a:spLocks noGrp="1"/>
          </p:cNvSpPr>
          <p:nvPr>
            <p:ph type="title"/>
          </p:nvPr>
        </p:nvSpPr>
        <p:spPr>
          <a:xfrm>
            <a:off x="838200" y="394601"/>
            <a:ext cx="10515600" cy="734403"/>
          </a:xfrm>
        </p:spPr>
        <p:txBody>
          <a:bodyPr/>
          <a:lstStyle/>
          <a:p>
            <a:r>
              <a:rPr lang="en-US"/>
              <a:t>1. Cơ sở lý thuyết</a:t>
            </a: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50691BB-3A8F-44EC-92AC-F4D931709766}"/>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err="1"/>
              <a:t>cài</a:t>
            </a:r>
            <a:r>
              <a:rPr lang="en-US"/>
              <a:t> đặt – Lớp NFAeMenu</a:t>
            </a:r>
            <a:endParaRPr lang="en-US" dirty="0"/>
          </a:p>
        </p:txBody>
      </p:sp>
      <p:pic>
        <p:nvPicPr>
          <p:cNvPr id="9" name="Picture 8">
            <a:extLst>
              <a:ext uri="{FF2B5EF4-FFF2-40B4-BE49-F238E27FC236}">
                <a16:creationId xmlns:a16="http://schemas.microsoft.com/office/drawing/2014/main" id="{7AB76607-D495-40C4-8F4B-D09ECEA4367B}"/>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12573" y="2146041"/>
            <a:ext cx="11566854" cy="3710555"/>
          </a:xfrm>
          <a:prstGeom prst="rect">
            <a:avLst/>
          </a:prstGeom>
        </p:spPr>
      </p:pic>
      <p:sp>
        <p:nvSpPr>
          <p:cNvPr id="10" name="TextBox 9">
            <a:extLst>
              <a:ext uri="{FF2B5EF4-FFF2-40B4-BE49-F238E27FC236}">
                <a16:creationId xmlns:a16="http://schemas.microsoft.com/office/drawing/2014/main" id="{1F57AADA-F945-4837-B78E-9CCD5C9FF18D}"/>
              </a:ext>
            </a:extLst>
          </p:cNvPr>
          <p:cNvSpPr txBox="1"/>
          <p:nvPr/>
        </p:nvSpPr>
        <p:spPr>
          <a:xfrm>
            <a:off x="838200" y="1201244"/>
            <a:ext cx="8539842" cy="703911"/>
          </a:xfrm>
          <a:prstGeom prst="rect">
            <a:avLst/>
          </a:prstGeom>
          <a:noFill/>
        </p:spPr>
        <p:txBody>
          <a:bodyPr wrap="square">
            <a:spAutoFit/>
          </a:bodyPr>
          <a:lstStyle/>
          <a:p>
            <a:pPr marR="0" lvl="0" algn="just">
              <a:lnSpc>
                <a:spcPct val="115000"/>
              </a:lnSpc>
            </a:pPr>
            <a:r>
              <a:rPr lang="vi-VN" sz="1800" b="1">
                <a:effectLst/>
                <a:latin typeface="Times New Roman" panose="02020603050405020304" pitchFamily="18" charset="0"/>
                <a:ea typeface="Times New Roman" panose="02020603050405020304" pitchFamily="18" charset="0"/>
              </a:rPr>
              <a:t>Hàm check_string: </a:t>
            </a:r>
            <a:r>
              <a:rPr lang="vi-VN" sz="1800">
                <a:effectLst/>
                <a:latin typeface="Times New Roman" panose="02020603050405020304" pitchFamily="18" charset="0"/>
                <a:ea typeface="Times New Roman" panose="02020603050405020304" pitchFamily="18" charset="0"/>
              </a:rPr>
              <a:t>Hàm này kiểm tra xem một chuỗi nhập vào có được NFAε chấp nhận hay không và hiển thị kết quả cho người dùng thông qua giao diện.</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429684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0120C3C-14BA-49D7-A7E3-57C99C850A80}"/>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965649" y="1829523"/>
            <a:ext cx="7985252" cy="4938564"/>
          </a:xfrm>
          <a:prstGeom prst="rect">
            <a:avLst/>
          </a:prstGeom>
        </p:spPr>
      </p:pic>
      <p:sp>
        <p:nvSpPr>
          <p:cNvPr id="8" name="TextBox 7">
            <a:extLst>
              <a:ext uri="{FF2B5EF4-FFF2-40B4-BE49-F238E27FC236}">
                <a16:creationId xmlns:a16="http://schemas.microsoft.com/office/drawing/2014/main" id="{B9AB963C-4469-464B-93EB-1AE04AF79B72}"/>
              </a:ext>
            </a:extLst>
          </p:cNvPr>
          <p:cNvSpPr txBox="1"/>
          <p:nvPr/>
        </p:nvSpPr>
        <p:spPr>
          <a:xfrm>
            <a:off x="826620" y="1125612"/>
            <a:ext cx="9399731" cy="703911"/>
          </a:xfrm>
          <a:prstGeom prst="rect">
            <a:avLst/>
          </a:prstGeom>
          <a:noFill/>
        </p:spPr>
        <p:txBody>
          <a:bodyPr wrap="square">
            <a:spAutoFit/>
          </a:bodyPr>
          <a:lstStyle/>
          <a:p>
            <a:pPr marR="0" lvl="0" algn="just">
              <a:lnSpc>
                <a:spcPct val="115000"/>
              </a:lnSpc>
            </a:pPr>
            <a:r>
              <a:rPr lang="vi-VN" sz="1800" b="1">
                <a:effectLst/>
                <a:latin typeface="Times New Roman" panose="02020603050405020304" pitchFamily="18" charset="0"/>
                <a:ea typeface="Times New Roman" panose="02020603050405020304" pitchFamily="18" charset="0"/>
              </a:rPr>
              <a:t>Hàm show_NFAe_diagram: </a:t>
            </a:r>
            <a:r>
              <a:rPr lang="vi-VN" sz="1800">
                <a:effectLst/>
                <a:latin typeface="Times New Roman" panose="02020603050405020304" pitchFamily="18" charset="0"/>
                <a:ea typeface="Times New Roman" panose="02020603050405020304" pitchFamily="18" charset="0"/>
              </a:rPr>
              <a:t>có nhiệm vụ hiển thị sơ đồ trạng thái của NFAε dưới dạng hình ảnh cho người dùng xem trên giao diện.</a:t>
            </a:r>
            <a:endParaRPr lang="en-US" sz="1800" dirty="0">
              <a:effectLst/>
              <a:latin typeface="Times New Roman" panose="02020603050405020304" pitchFamily="18" charset="0"/>
              <a:ea typeface="Times New Roman" panose="02020603050405020304" pitchFamily="18" charset="0"/>
            </a:endParaRPr>
          </a:p>
        </p:txBody>
      </p:sp>
      <p:sp>
        <p:nvSpPr>
          <p:cNvPr id="10" name="Title 1">
            <a:extLst>
              <a:ext uri="{FF2B5EF4-FFF2-40B4-BE49-F238E27FC236}">
                <a16:creationId xmlns:a16="http://schemas.microsoft.com/office/drawing/2014/main" id="{5B68F2ED-9843-4FB6-8187-75AA71CF86F0}"/>
              </a:ext>
            </a:extLst>
          </p:cNvPr>
          <p:cNvSpPr>
            <a:spLocks noGrp="1"/>
          </p:cNvSpPr>
          <p:nvPr>
            <p:ph type="title"/>
          </p:nvPr>
        </p:nvSpPr>
        <p:spPr>
          <a:xfrm>
            <a:off x="838200" y="403933"/>
            <a:ext cx="10515600" cy="631766"/>
          </a:xfrm>
        </p:spPr>
        <p:txBody>
          <a:bodyPr/>
          <a:lstStyle/>
          <a:p>
            <a:r>
              <a:rPr lang="en-US"/>
              <a:t>4. Thiết </a:t>
            </a:r>
            <a:r>
              <a:rPr lang="en-US" dirty="0" err="1"/>
              <a:t>kế</a:t>
            </a:r>
            <a:r>
              <a:rPr lang="en-US" dirty="0"/>
              <a:t> </a:t>
            </a:r>
            <a:r>
              <a:rPr lang="en-US" dirty="0" err="1"/>
              <a:t>và</a:t>
            </a:r>
            <a:r>
              <a:rPr lang="en-US" dirty="0"/>
              <a:t> </a:t>
            </a:r>
            <a:r>
              <a:rPr lang="en-US" err="1"/>
              <a:t>cài</a:t>
            </a:r>
            <a:r>
              <a:rPr lang="en-US"/>
              <a:t> đặt – Lớp NFAeMenu</a:t>
            </a:r>
            <a:endParaRPr lang="en-US" dirty="0"/>
          </a:p>
        </p:txBody>
      </p:sp>
    </p:spTree>
    <p:extLst>
      <p:ext uri="{BB962C8B-B14F-4D97-AF65-F5344CB8AC3E}">
        <p14:creationId xmlns:p14="http://schemas.microsoft.com/office/powerpoint/2010/main" val="13598664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
          <p:cNvSpPr txBox="1">
            <a:spLocks noGrp="1"/>
          </p:cNvSpPr>
          <p:nvPr>
            <p:ph type="ctrTitle"/>
          </p:nvPr>
        </p:nvSpPr>
        <p:spPr>
          <a:xfrm>
            <a:off x="1443567" y="1773238"/>
            <a:ext cx="10029565" cy="165576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1F5CA9"/>
              </a:buClr>
              <a:buSzPts val="4000"/>
              <a:buFont typeface="K2D"/>
              <a:buNone/>
            </a:pPr>
            <a:r>
              <a:rPr lang="en-US"/>
              <a:t>Phần 5: Kết quả đạt được</a:t>
            </a:r>
            <a:endParaRPr/>
          </a:p>
        </p:txBody>
      </p:sp>
      <p:sp>
        <p:nvSpPr>
          <p:cNvPr id="580" name="Google Shape;580;p3"/>
          <p:cNvSpPr txBox="1">
            <a:spLocks noGrp="1"/>
          </p:cNvSpPr>
          <p:nvPr>
            <p:ph type="subTitle" idx="1"/>
          </p:nvPr>
        </p:nvSpPr>
        <p:spPr>
          <a:xfrm>
            <a:off x="1167204" y="3415004"/>
            <a:ext cx="10838184" cy="7965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100000"/>
              </a:lnSpc>
              <a:spcBef>
                <a:spcPts val="0"/>
              </a:spcBef>
              <a:spcAft>
                <a:spcPts val="0"/>
              </a:spcAft>
              <a:buClr>
                <a:schemeClr val="dk1"/>
              </a:buClr>
              <a:buFont typeface="Arial"/>
              <a:buNone/>
            </a:pPr>
            <a:r>
              <a:rPr lang="en-US" sz="2800" b="1">
                <a:solidFill>
                  <a:srgbClr val="00B0F0"/>
                </a:solidFill>
                <a:latin typeface="Arial"/>
                <a:ea typeface="Arial"/>
                <a:cs typeface="Arial"/>
                <a:sym typeface="Arial"/>
              </a:rPr>
              <a:t>Xây dựng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và kiểm tra một chuỗi có thuộc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đã cho không</a:t>
            </a:r>
          </a:p>
        </p:txBody>
      </p:sp>
    </p:spTree>
    <p:extLst>
      <p:ext uri="{BB962C8B-B14F-4D97-AF65-F5344CB8AC3E}">
        <p14:creationId xmlns:p14="http://schemas.microsoft.com/office/powerpoint/2010/main" val="36599766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66455-CE68-A698-325A-70B8E7DDB88B}"/>
              </a:ext>
            </a:extLst>
          </p:cNvPr>
          <p:cNvSpPr>
            <a:spLocks noGrp="1"/>
          </p:cNvSpPr>
          <p:nvPr>
            <p:ph type="title"/>
          </p:nvPr>
        </p:nvSpPr>
        <p:spPr>
          <a:xfrm>
            <a:off x="838200" y="355823"/>
            <a:ext cx="10515600" cy="650428"/>
          </a:xfrm>
        </p:spPr>
        <p:txBody>
          <a:bodyPr/>
          <a:lstStyle/>
          <a:p>
            <a:r>
              <a:rPr lang="en-US"/>
              <a:t>5. Kết </a:t>
            </a:r>
            <a:r>
              <a:rPr lang="en-US" dirty="0" err="1"/>
              <a:t>quả</a:t>
            </a:r>
            <a:r>
              <a:rPr lang="en-US" dirty="0"/>
              <a:t> </a:t>
            </a:r>
            <a:r>
              <a:rPr lang="en-US" dirty="0" err="1"/>
              <a:t>đạt</a:t>
            </a:r>
            <a:r>
              <a:rPr lang="en-US" dirty="0"/>
              <a:t> </a:t>
            </a:r>
            <a:r>
              <a:rPr lang="en-US" dirty="0" err="1"/>
              <a:t>được</a:t>
            </a:r>
            <a:endParaRPr lang="en-US" dirty="0"/>
          </a:p>
        </p:txBody>
      </p:sp>
      <p:sp>
        <p:nvSpPr>
          <p:cNvPr id="3" name="Text Placeholder 2">
            <a:extLst>
              <a:ext uri="{FF2B5EF4-FFF2-40B4-BE49-F238E27FC236}">
                <a16:creationId xmlns:a16="http://schemas.microsoft.com/office/drawing/2014/main" id="{E0BC8A0E-DEC8-2A08-7490-4E5D87B418DE}"/>
              </a:ext>
            </a:extLst>
          </p:cNvPr>
          <p:cNvSpPr>
            <a:spLocks noGrp="1"/>
          </p:cNvSpPr>
          <p:nvPr>
            <p:ph type="body" idx="1"/>
          </p:nvPr>
        </p:nvSpPr>
        <p:spPr>
          <a:xfrm>
            <a:off x="838200" y="941556"/>
            <a:ext cx="10515600" cy="4974887"/>
          </a:xfrm>
        </p:spPr>
        <p:txBody>
          <a:bodyPr/>
          <a:lstStyle/>
          <a:p>
            <a:r>
              <a:rPr lang="en-US" sz="2000" b="1">
                <a:effectLst/>
                <a:latin typeface="Times New Roman" panose="02020603050405020304" pitchFamily="18" charset="0"/>
              </a:rPr>
              <a:t>1. </a:t>
            </a:r>
            <a:r>
              <a:rPr lang="vi-VN" sz="2000" b="1" dirty="0">
                <a:effectLst/>
                <a:latin typeface="Times New Roman" panose="02020603050405020304" pitchFamily="18" charset="0"/>
              </a:rPr>
              <a:t>Xây dựng giao diện người dùng hoàn chỉnh:</a:t>
            </a:r>
            <a:endParaRPr lang="en-US" sz="2000" b="1" dirty="0">
              <a:effectLst/>
              <a:latin typeface="Times New Roman" panose="02020603050405020304" pitchFamily="18" charset="0"/>
            </a:endParaRPr>
          </a:p>
          <a:p>
            <a:endParaRPr lang="en-US" dirty="0"/>
          </a:p>
        </p:txBody>
      </p:sp>
      <p:pic>
        <p:nvPicPr>
          <p:cNvPr id="5" name="Picture 4">
            <a:extLst>
              <a:ext uri="{FF2B5EF4-FFF2-40B4-BE49-F238E27FC236}">
                <a16:creationId xmlns:a16="http://schemas.microsoft.com/office/drawing/2014/main" id="{AD83388E-2A6D-4207-819E-8AF1B08050AB}"/>
              </a:ext>
            </a:extLst>
          </p:cNvPr>
          <p:cNvPicPr>
            <a:picLocks noChangeAspect="1"/>
          </p:cNvPicPr>
          <p:nvPr/>
        </p:nvPicPr>
        <p:blipFill>
          <a:blip r:embed="rId2"/>
          <a:stretch>
            <a:fillRect/>
          </a:stretch>
        </p:blipFill>
        <p:spPr>
          <a:xfrm>
            <a:off x="3303037" y="1586491"/>
            <a:ext cx="5409282" cy="4915685"/>
          </a:xfrm>
          <a:prstGeom prst="rect">
            <a:avLst/>
          </a:prstGeom>
        </p:spPr>
      </p:pic>
    </p:spTree>
    <p:extLst>
      <p:ext uri="{BB962C8B-B14F-4D97-AF65-F5344CB8AC3E}">
        <p14:creationId xmlns:p14="http://schemas.microsoft.com/office/powerpoint/2010/main" val="38948700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0A630FE-BAEC-01BC-89AF-2C2E91FA0B29}"/>
              </a:ext>
            </a:extLst>
          </p:cNvPr>
          <p:cNvSpPr>
            <a:spLocks noGrp="1"/>
          </p:cNvSpPr>
          <p:nvPr>
            <p:ph type="body" idx="1"/>
          </p:nvPr>
        </p:nvSpPr>
        <p:spPr>
          <a:xfrm>
            <a:off x="707572" y="1168607"/>
            <a:ext cx="2922037" cy="650429"/>
          </a:xfrm>
        </p:spPr>
        <p:txBody>
          <a:bodyPr>
            <a:normAutofit/>
          </a:bodyPr>
          <a:lstStyle/>
          <a:p>
            <a:r>
              <a:rPr lang="vi-VN" sz="2000" b="1" dirty="0">
                <a:effectLst/>
                <a:latin typeface="Times New Roman" panose="02020603050405020304" pitchFamily="18" charset="0"/>
              </a:rPr>
              <a:t>2. Xử lý file </a:t>
            </a:r>
            <a:r>
              <a:rPr lang="vi-VN" sz="2000" b="1">
                <a:effectLst/>
                <a:latin typeface="Times New Roman" panose="02020603050405020304" pitchFamily="18" charset="0"/>
              </a:rPr>
              <a:t>dữ liệu</a:t>
            </a:r>
            <a:endParaRPr lang="en-US" sz="2000" b="1" dirty="0">
              <a:effectLst/>
              <a:latin typeface="Times New Roman" panose="02020603050405020304" pitchFamily="18" charset="0"/>
            </a:endParaRPr>
          </a:p>
        </p:txBody>
      </p:sp>
      <p:sp>
        <p:nvSpPr>
          <p:cNvPr id="6" name="TextBox 5">
            <a:extLst>
              <a:ext uri="{FF2B5EF4-FFF2-40B4-BE49-F238E27FC236}">
                <a16:creationId xmlns:a16="http://schemas.microsoft.com/office/drawing/2014/main" id="{A0D2D5D2-00FC-054E-B06E-F9CDE52FCAC6}"/>
              </a:ext>
            </a:extLst>
          </p:cNvPr>
          <p:cNvSpPr txBox="1"/>
          <p:nvPr/>
        </p:nvSpPr>
        <p:spPr>
          <a:xfrm>
            <a:off x="6096000" y="1252834"/>
            <a:ext cx="6097712" cy="417871"/>
          </a:xfrm>
          <a:prstGeom prst="rect">
            <a:avLst/>
          </a:prstGeom>
          <a:noFill/>
        </p:spPr>
        <p:txBody>
          <a:bodyPr wrap="square">
            <a:spAutoFit/>
          </a:bodyPr>
          <a:lstStyle/>
          <a:p>
            <a:pPr marL="228600" marR="0" indent="0">
              <a:lnSpc>
                <a:spcPct val="115000"/>
              </a:lnSpc>
            </a:pPr>
            <a:r>
              <a:rPr lang="vi-VN" sz="2000" b="1" dirty="0">
                <a:effectLst/>
                <a:latin typeface="Times New Roman" panose="02020603050405020304" pitchFamily="18" charset="0"/>
              </a:rPr>
              <a:t>3. Hiển thị sơ đồ trạng thái NFAε</a:t>
            </a:r>
            <a:endParaRPr lang="en-US" sz="2000" b="1" dirty="0">
              <a:effectLst/>
              <a:latin typeface="Times New Roman" panose="02020603050405020304" pitchFamily="18" charset="0"/>
            </a:endParaRPr>
          </a:p>
        </p:txBody>
      </p:sp>
      <p:sp>
        <p:nvSpPr>
          <p:cNvPr id="10" name="Title 1">
            <a:extLst>
              <a:ext uri="{FF2B5EF4-FFF2-40B4-BE49-F238E27FC236}">
                <a16:creationId xmlns:a16="http://schemas.microsoft.com/office/drawing/2014/main" id="{091BEC20-24A3-4ED9-B4A6-3867C7F3C7BD}"/>
              </a:ext>
            </a:extLst>
          </p:cNvPr>
          <p:cNvSpPr>
            <a:spLocks noGrp="1"/>
          </p:cNvSpPr>
          <p:nvPr>
            <p:ph type="title"/>
          </p:nvPr>
        </p:nvSpPr>
        <p:spPr>
          <a:xfrm>
            <a:off x="838200" y="355823"/>
            <a:ext cx="10515600" cy="650428"/>
          </a:xfrm>
        </p:spPr>
        <p:txBody>
          <a:bodyPr/>
          <a:lstStyle/>
          <a:p>
            <a:r>
              <a:rPr lang="en-US"/>
              <a:t>5. Kết </a:t>
            </a:r>
            <a:r>
              <a:rPr lang="en-US" dirty="0" err="1"/>
              <a:t>quả</a:t>
            </a:r>
            <a:r>
              <a:rPr lang="en-US" dirty="0"/>
              <a:t> </a:t>
            </a:r>
            <a:r>
              <a:rPr lang="en-US" dirty="0" err="1"/>
              <a:t>đạt</a:t>
            </a:r>
            <a:r>
              <a:rPr lang="en-US" dirty="0"/>
              <a:t> </a:t>
            </a:r>
            <a:r>
              <a:rPr lang="en-US" dirty="0" err="1"/>
              <a:t>được</a:t>
            </a:r>
            <a:endParaRPr lang="en-US" dirty="0"/>
          </a:p>
        </p:txBody>
      </p:sp>
      <p:pic>
        <p:nvPicPr>
          <p:cNvPr id="4" name="Picture 3">
            <a:extLst>
              <a:ext uri="{FF2B5EF4-FFF2-40B4-BE49-F238E27FC236}">
                <a16:creationId xmlns:a16="http://schemas.microsoft.com/office/drawing/2014/main" id="{54908E5E-AD8B-489B-B959-A7AE52487289}"/>
              </a:ext>
            </a:extLst>
          </p:cNvPr>
          <p:cNvPicPr>
            <a:picLocks noChangeAspect="1"/>
          </p:cNvPicPr>
          <p:nvPr/>
        </p:nvPicPr>
        <p:blipFill>
          <a:blip r:embed="rId2"/>
          <a:stretch>
            <a:fillRect/>
          </a:stretch>
        </p:blipFill>
        <p:spPr>
          <a:xfrm>
            <a:off x="979714" y="1819036"/>
            <a:ext cx="4475724" cy="3800992"/>
          </a:xfrm>
          <a:prstGeom prst="rect">
            <a:avLst/>
          </a:prstGeom>
        </p:spPr>
      </p:pic>
      <p:pic>
        <p:nvPicPr>
          <p:cNvPr id="7" name="Picture 6">
            <a:extLst>
              <a:ext uri="{FF2B5EF4-FFF2-40B4-BE49-F238E27FC236}">
                <a16:creationId xmlns:a16="http://schemas.microsoft.com/office/drawing/2014/main" id="{3219FE65-3175-4C1E-A1AA-F590848C36E1}"/>
              </a:ext>
            </a:extLst>
          </p:cNvPr>
          <p:cNvPicPr>
            <a:picLocks noChangeAspect="1"/>
          </p:cNvPicPr>
          <p:nvPr/>
        </p:nvPicPr>
        <p:blipFill>
          <a:blip r:embed="rId3"/>
          <a:stretch>
            <a:fillRect/>
          </a:stretch>
        </p:blipFill>
        <p:spPr>
          <a:xfrm>
            <a:off x="6167534" y="1819036"/>
            <a:ext cx="5086089" cy="3786130"/>
          </a:xfrm>
          <a:prstGeom prst="rect">
            <a:avLst/>
          </a:prstGeom>
        </p:spPr>
      </p:pic>
    </p:spTree>
    <p:extLst>
      <p:ext uri="{BB962C8B-B14F-4D97-AF65-F5344CB8AC3E}">
        <p14:creationId xmlns:p14="http://schemas.microsoft.com/office/powerpoint/2010/main" val="15526112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960D482-7710-6BF1-BB9F-188226430141}"/>
              </a:ext>
            </a:extLst>
          </p:cNvPr>
          <p:cNvSpPr>
            <a:spLocks noGrp="1"/>
          </p:cNvSpPr>
          <p:nvPr>
            <p:ph type="body" idx="1"/>
          </p:nvPr>
        </p:nvSpPr>
        <p:spPr>
          <a:xfrm>
            <a:off x="688910" y="782199"/>
            <a:ext cx="10515600" cy="4974887"/>
          </a:xfrm>
        </p:spPr>
        <p:txBody>
          <a:bodyPr>
            <a:normAutofit/>
          </a:bodyPr>
          <a:lstStyle/>
          <a:p>
            <a:r>
              <a:rPr lang="vi-VN" sz="2000" b="1" dirty="0">
                <a:effectLst/>
                <a:latin typeface="Times New Roman" panose="02020603050405020304" pitchFamily="18" charset="0"/>
              </a:rPr>
              <a:t>4. Chức </a:t>
            </a:r>
            <a:r>
              <a:rPr lang="vi-VN" sz="2000" b="1">
                <a:effectLst/>
                <a:latin typeface="Times New Roman" panose="02020603050405020304" pitchFamily="18" charset="0"/>
              </a:rPr>
              <a:t>năng </a:t>
            </a:r>
            <a:r>
              <a:rPr lang="en-US" sz="2000" b="1">
                <a:latin typeface="Times New Roman" panose="02020603050405020304" pitchFamily="18" charset="0"/>
              </a:rPr>
              <a:t>nạp biểu thức chính quy</a:t>
            </a:r>
            <a:endParaRPr lang="en-US" sz="2000" dirty="0"/>
          </a:p>
        </p:txBody>
      </p:sp>
      <p:sp>
        <p:nvSpPr>
          <p:cNvPr id="8" name="Title 1">
            <a:extLst>
              <a:ext uri="{FF2B5EF4-FFF2-40B4-BE49-F238E27FC236}">
                <a16:creationId xmlns:a16="http://schemas.microsoft.com/office/drawing/2014/main" id="{76A0E04F-AC34-41C0-B58F-E83E71C1D338}"/>
              </a:ext>
            </a:extLst>
          </p:cNvPr>
          <p:cNvSpPr>
            <a:spLocks noGrp="1"/>
          </p:cNvSpPr>
          <p:nvPr>
            <p:ph type="title"/>
          </p:nvPr>
        </p:nvSpPr>
        <p:spPr>
          <a:xfrm>
            <a:off x="838200" y="355823"/>
            <a:ext cx="10515600" cy="650428"/>
          </a:xfrm>
        </p:spPr>
        <p:txBody>
          <a:bodyPr/>
          <a:lstStyle/>
          <a:p>
            <a:r>
              <a:rPr lang="en-US"/>
              <a:t>5. Kết </a:t>
            </a:r>
            <a:r>
              <a:rPr lang="en-US" dirty="0" err="1"/>
              <a:t>quả</a:t>
            </a:r>
            <a:r>
              <a:rPr lang="en-US" dirty="0"/>
              <a:t> </a:t>
            </a:r>
            <a:r>
              <a:rPr lang="en-US" dirty="0" err="1"/>
              <a:t>đạt</a:t>
            </a:r>
            <a:r>
              <a:rPr lang="en-US" dirty="0"/>
              <a:t> </a:t>
            </a:r>
            <a:r>
              <a:rPr lang="en-US" dirty="0" err="1"/>
              <a:t>được</a:t>
            </a:r>
            <a:endParaRPr lang="en-US" dirty="0"/>
          </a:p>
        </p:txBody>
      </p:sp>
      <p:pic>
        <p:nvPicPr>
          <p:cNvPr id="4" name="Picture 3">
            <a:extLst>
              <a:ext uri="{FF2B5EF4-FFF2-40B4-BE49-F238E27FC236}">
                <a16:creationId xmlns:a16="http://schemas.microsoft.com/office/drawing/2014/main" id="{140F43DE-3A4A-420D-B780-388FC4DC61BD}"/>
              </a:ext>
            </a:extLst>
          </p:cNvPr>
          <p:cNvPicPr>
            <a:picLocks noChangeAspect="1"/>
          </p:cNvPicPr>
          <p:nvPr/>
        </p:nvPicPr>
        <p:blipFill>
          <a:blip r:embed="rId2"/>
          <a:stretch>
            <a:fillRect/>
          </a:stretch>
        </p:blipFill>
        <p:spPr>
          <a:xfrm>
            <a:off x="2789852" y="1432627"/>
            <a:ext cx="6239797" cy="4932708"/>
          </a:xfrm>
          <a:prstGeom prst="rect">
            <a:avLst/>
          </a:prstGeom>
        </p:spPr>
      </p:pic>
    </p:spTree>
    <p:extLst>
      <p:ext uri="{BB962C8B-B14F-4D97-AF65-F5344CB8AC3E}">
        <p14:creationId xmlns:p14="http://schemas.microsoft.com/office/powerpoint/2010/main" val="93011868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960D482-7710-6BF1-BB9F-188226430141}"/>
              </a:ext>
            </a:extLst>
          </p:cNvPr>
          <p:cNvSpPr>
            <a:spLocks noGrp="1"/>
          </p:cNvSpPr>
          <p:nvPr>
            <p:ph type="body" idx="1"/>
          </p:nvPr>
        </p:nvSpPr>
        <p:spPr>
          <a:xfrm>
            <a:off x="688910" y="782199"/>
            <a:ext cx="10515600" cy="4974887"/>
          </a:xfrm>
        </p:spPr>
        <p:txBody>
          <a:bodyPr>
            <a:normAutofit/>
          </a:bodyPr>
          <a:lstStyle/>
          <a:p>
            <a:r>
              <a:rPr lang="en-US" sz="2000" b="1" dirty="0">
                <a:latin typeface="Times New Roman" panose="02020603050405020304" pitchFamily="18" charset="0"/>
              </a:rPr>
              <a:t>5</a:t>
            </a:r>
            <a:r>
              <a:rPr lang="vi-VN" sz="2000" b="1">
                <a:effectLst/>
                <a:latin typeface="Times New Roman" panose="02020603050405020304" pitchFamily="18" charset="0"/>
              </a:rPr>
              <a:t>. </a:t>
            </a:r>
            <a:r>
              <a:rPr lang="vi-VN" sz="2000" b="1" dirty="0">
                <a:effectLst/>
                <a:latin typeface="Times New Roman" panose="02020603050405020304" pitchFamily="18" charset="0"/>
              </a:rPr>
              <a:t>Chức năng kiểm tra chuỗi đầu vào</a:t>
            </a:r>
            <a:endParaRPr lang="en-US" sz="2000" b="1" dirty="0">
              <a:effectLst/>
              <a:latin typeface="Times New Roman" panose="02020603050405020304" pitchFamily="18" charset="0"/>
            </a:endParaRPr>
          </a:p>
          <a:p>
            <a:endParaRPr lang="en-US" sz="2000" dirty="0"/>
          </a:p>
        </p:txBody>
      </p:sp>
      <p:sp>
        <p:nvSpPr>
          <p:cNvPr id="8" name="Title 1">
            <a:extLst>
              <a:ext uri="{FF2B5EF4-FFF2-40B4-BE49-F238E27FC236}">
                <a16:creationId xmlns:a16="http://schemas.microsoft.com/office/drawing/2014/main" id="{76A0E04F-AC34-41C0-B58F-E83E71C1D338}"/>
              </a:ext>
            </a:extLst>
          </p:cNvPr>
          <p:cNvSpPr>
            <a:spLocks noGrp="1"/>
          </p:cNvSpPr>
          <p:nvPr>
            <p:ph type="title"/>
          </p:nvPr>
        </p:nvSpPr>
        <p:spPr>
          <a:xfrm>
            <a:off x="838200" y="355823"/>
            <a:ext cx="10515600" cy="650428"/>
          </a:xfrm>
        </p:spPr>
        <p:txBody>
          <a:bodyPr/>
          <a:lstStyle/>
          <a:p>
            <a:r>
              <a:rPr lang="en-US"/>
              <a:t>5. Kết </a:t>
            </a:r>
            <a:r>
              <a:rPr lang="en-US" dirty="0" err="1"/>
              <a:t>quả</a:t>
            </a:r>
            <a:r>
              <a:rPr lang="en-US" dirty="0"/>
              <a:t> </a:t>
            </a:r>
            <a:r>
              <a:rPr lang="en-US" dirty="0" err="1"/>
              <a:t>đạt</a:t>
            </a:r>
            <a:r>
              <a:rPr lang="en-US" dirty="0"/>
              <a:t> </a:t>
            </a:r>
            <a:r>
              <a:rPr lang="en-US" dirty="0" err="1"/>
              <a:t>được</a:t>
            </a:r>
            <a:endParaRPr lang="en-US" dirty="0"/>
          </a:p>
        </p:txBody>
      </p:sp>
      <p:pic>
        <p:nvPicPr>
          <p:cNvPr id="4" name="Picture 3">
            <a:extLst>
              <a:ext uri="{FF2B5EF4-FFF2-40B4-BE49-F238E27FC236}">
                <a16:creationId xmlns:a16="http://schemas.microsoft.com/office/drawing/2014/main" id="{9F8B54E0-2267-4F76-95A0-6A3928944A45}"/>
              </a:ext>
            </a:extLst>
          </p:cNvPr>
          <p:cNvPicPr>
            <a:picLocks noChangeAspect="1"/>
          </p:cNvPicPr>
          <p:nvPr/>
        </p:nvPicPr>
        <p:blipFill>
          <a:blip r:embed="rId2"/>
          <a:srcRect/>
          <a:stretch/>
        </p:blipFill>
        <p:spPr>
          <a:xfrm>
            <a:off x="1094834" y="1402791"/>
            <a:ext cx="4557932" cy="4974886"/>
          </a:xfrm>
          <a:prstGeom prst="rect">
            <a:avLst/>
          </a:prstGeom>
        </p:spPr>
      </p:pic>
      <p:pic>
        <p:nvPicPr>
          <p:cNvPr id="6" name="Picture 5">
            <a:extLst>
              <a:ext uri="{FF2B5EF4-FFF2-40B4-BE49-F238E27FC236}">
                <a16:creationId xmlns:a16="http://schemas.microsoft.com/office/drawing/2014/main" id="{8A74727C-EE10-4038-A660-452270AA47F1}"/>
              </a:ext>
            </a:extLst>
          </p:cNvPr>
          <p:cNvPicPr>
            <a:picLocks noChangeAspect="1"/>
          </p:cNvPicPr>
          <p:nvPr/>
        </p:nvPicPr>
        <p:blipFill>
          <a:blip r:embed="rId3"/>
          <a:srcRect/>
          <a:stretch/>
        </p:blipFill>
        <p:spPr>
          <a:xfrm>
            <a:off x="6730689" y="1402792"/>
            <a:ext cx="4548466" cy="4974886"/>
          </a:xfrm>
          <a:prstGeom prst="rect">
            <a:avLst/>
          </a:prstGeom>
        </p:spPr>
      </p:pic>
    </p:spTree>
    <p:extLst>
      <p:ext uri="{BB962C8B-B14F-4D97-AF65-F5344CB8AC3E}">
        <p14:creationId xmlns:p14="http://schemas.microsoft.com/office/powerpoint/2010/main" val="35443067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
          <p:cNvSpPr txBox="1">
            <a:spLocks noGrp="1"/>
          </p:cNvSpPr>
          <p:nvPr>
            <p:ph type="ctrTitle"/>
          </p:nvPr>
        </p:nvSpPr>
        <p:spPr>
          <a:xfrm>
            <a:off x="1443567" y="1773238"/>
            <a:ext cx="10029565" cy="165576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1F5CA9"/>
              </a:buClr>
              <a:buSzPts val="4000"/>
              <a:buFont typeface="K2D"/>
              <a:buNone/>
            </a:pPr>
            <a:r>
              <a:rPr lang="en-US"/>
              <a:t>Phần 6: Hướng phát triển</a:t>
            </a:r>
            <a:endParaRPr/>
          </a:p>
        </p:txBody>
      </p:sp>
      <p:sp>
        <p:nvSpPr>
          <p:cNvPr id="580" name="Google Shape;580;p3"/>
          <p:cNvSpPr txBox="1">
            <a:spLocks noGrp="1"/>
          </p:cNvSpPr>
          <p:nvPr>
            <p:ph type="subTitle" idx="1"/>
          </p:nvPr>
        </p:nvSpPr>
        <p:spPr>
          <a:xfrm>
            <a:off x="1167204" y="3415004"/>
            <a:ext cx="10838184" cy="7965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100000"/>
              </a:lnSpc>
              <a:spcBef>
                <a:spcPts val="0"/>
              </a:spcBef>
              <a:spcAft>
                <a:spcPts val="0"/>
              </a:spcAft>
              <a:buClr>
                <a:schemeClr val="dk1"/>
              </a:buClr>
              <a:buFont typeface="Arial"/>
              <a:buNone/>
            </a:pPr>
            <a:r>
              <a:rPr lang="en-US" sz="2800" b="1">
                <a:solidFill>
                  <a:srgbClr val="00B0F0"/>
                </a:solidFill>
                <a:latin typeface="Arial"/>
                <a:ea typeface="Arial"/>
                <a:cs typeface="Arial"/>
                <a:sym typeface="Arial"/>
              </a:rPr>
              <a:t>Xây dựng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và kiểm tra một chuỗi có thuộc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đã cho không</a:t>
            </a:r>
          </a:p>
        </p:txBody>
      </p:sp>
    </p:spTree>
    <p:extLst>
      <p:ext uri="{BB962C8B-B14F-4D97-AF65-F5344CB8AC3E}">
        <p14:creationId xmlns:p14="http://schemas.microsoft.com/office/powerpoint/2010/main" val="39144278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4B59A-D883-C49E-0249-7AA2B0838365}"/>
              </a:ext>
            </a:extLst>
          </p:cNvPr>
          <p:cNvSpPr>
            <a:spLocks noGrp="1"/>
          </p:cNvSpPr>
          <p:nvPr>
            <p:ph type="title"/>
          </p:nvPr>
        </p:nvSpPr>
        <p:spPr/>
        <p:txBody>
          <a:bodyPr/>
          <a:lstStyle/>
          <a:p>
            <a:r>
              <a:rPr lang="en-US"/>
              <a:t>6. Hướng </a:t>
            </a:r>
            <a:r>
              <a:rPr lang="en-US" dirty="0" err="1"/>
              <a:t>phát</a:t>
            </a:r>
            <a:r>
              <a:rPr lang="en-US" dirty="0"/>
              <a:t> </a:t>
            </a:r>
            <a:r>
              <a:rPr lang="en-US" dirty="0" err="1"/>
              <a:t>triển</a:t>
            </a:r>
            <a:endParaRPr lang="en-US" dirty="0"/>
          </a:p>
        </p:txBody>
      </p:sp>
      <p:sp>
        <p:nvSpPr>
          <p:cNvPr id="5" name="TextBox 4">
            <a:extLst>
              <a:ext uri="{FF2B5EF4-FFF2-40B4-BE49-F238E27FC236}">
                <a16:creationId xmlns:a16="http://schemas.microsoft.com/office/drawing/2014/main" id="{E48FD99A-FD88-47DA-A3EA-84615E8CF902}"/>
              </a:ext>
            </a:extLst>
          </p:cNvPr>
          <p:cNvSpPr txBox="1"/>
          <p:nvPr/>
        </p:nvSpPr>
        <p:spPr>
          <a:xfrm>
            <a:off x="1341275" y="1595357"/>
            <a:ext cx="8241263" cy="2934458"/>
          </a:xfrm>
          <a:prstGeom prst="rect">
            <a:avLst/>
          </a:prstGeom>
          <a:noFill/>
        </p:spPr>
        <p:txBody>
          <a:bodyPr wrap="square">
            <a:spAutoFit/>
          </a:bodyPr>
          <a:lstStyle/>
          <a:p>
            <a:pPr marL="342900" marR="0" lvl="0" indent="-342900" algn="just">
              <a:lnSpc>
                <a:spcPct val="200000"/>
              </a:lnSpc>
              <a:spcBef>
                <a:spcPts val="0"/>
              </a:spcBef>
              <a:spcAft>
                <a:spcPts val="0"/>
              </a:spcAft>
              <a:buFont typeface="Symbol" panose="05050102010706020507" pitchFamily="18" charset="2"/>
              <a:buChar char=""/>
            </a:pPr>
            <a:r>
              <a:rPr lang="vi-VN" sz="2400">
                <a:effectLst/>
                <a:latin typeface="Times New Roman" panose="02020603050405020304" pitchFamily="18" charset="0"/>
                <a:ea typeface="Times New Roman" panose="02020603050405020304" pitchFamily="18" charset="0"/>
              </a:rPr>
              <a:t>Hỗ trợ nhiều định dạng tệp NFAε</a:t>
            </a:r>
            <a:endParaRPr lang="en-US" sz="2400">
              <a:latin typeface="Times New Roman" panose="02020603050405020304" pitchFamily="18" charset="0"/>
              <a:ea typeface="Times New Roman" panose="02020603050405020304" pitchFamily="18" charset="0"/>
            </a:endParaRPr>
          </a:p>
          <a:p>
            <a:pPr marL="342900" marR="0" lvl="0" indent="-342900" algn="just">
              <a:lnSpc>
                <a:spcPct val="200000"/>
              </a:lnSpc>
              <a:spcBef>
                <a:spcPts val="0"/>
              </a:spcBef>
              <a:spcAft>
                <a:spcPts val="0"/>
              </a:spcAft>
              <a:buFont typeface="Symbol" panose="05050102010706020507" pitchFamily="18" charset="2"/>
              <a:buChar char=""/>
            </a:pPr>
            <a:r>
              <a:rPr lang="vi-VN" sz="2400">
                <a:effectLst/>
                <a:latin typeface="Times New Roman" panose="02020603050405020304" pitchFamily="18" charset="0"/>
                <a:ea typeface="Times New Roman" panose="02020603050405020304" pitchFamily="18" charset="0"/>
              </a:rPr>
              <a:t>Tối ưu hóa giao diện người dùng</a:t>
            </a:r>
            <a:endParaRPr lang="en-US" sz="2400">
              <a:latin typeface="Times New Roman" panose="02020603050405020304" pitchFamily="18" charset="0"/>
              <a:ea typeface="Times New Roman" panose="02020603050405020304" pitchFamily="18" charset="0"/>
            </a:endParaRPr>
          </a:p>
          <a:p>
            <a:pPr marL="342900" marR="0" lvl="0" indent="-342900" algn="just">
              <a:lnSpc>
                <a:spcPct val="200000"/>
              </a:lnSpc>
              <a:spcBef>
                <a:spcPts val="0"/>
              </a:spcBef>
              <a:spcAft>
                <a:spcPts val="0"/>
              </a:spcAft>
              <a:buFont typeface="Symbol" panose="05050102010706020507" pitchFamily="18" charset="2"/>
              <a:buChar char=""/>
            </a:pPr>
            <a:r>
              <a:rPr lang="vi-VN" sz="2400">
                <a:effectLst/>
                <a:latin typeface="Times New Roman" panose="02020603050405020304" pitchFamily="18" charset="0"/>
                <a:ea typeface="Times New Roman" panose="02020603050405020304" pitchFamily="18" charset="0"/>
              </a:rPr>
              <a:t>Tính toán và hiển thị các bước chi tiết hơn</a:t>
            </a:r>
            <a:endParaRPr lang="en-US" sz="2400">
              <a:latin typeface="Times New Roman" panose="02020603050405020304" pitchFamily="18" charset="0"/>
              <a:ea typeface="Times New Roman" panose="02020603050405020304" pitchFamily="18" charset="0"/>
            </a:endParaRPr>
          </a:p>
          <a:p>
            <a:pPr marL="342900" marR="0" lvl="0" indent="-342900" algn="just">
              <a:lnSpc>
                <a:spcPct val="200000"/>
              </a:lnSpc>
              <a:spcBef>
                <a:spcPts val="0"/>
              </a:spcBef>
              <a:spcAft>
                <a:spcPts val="0"/>
              </a:spcAft>
              <a:buFont typeface="Symbol" panose="05050102010706020507" pitchFamily="18" charset="2"/>
              <a:buChar char=""/>
            </a:pPr>
            <a:r>
              <a:rPr lang="vi-VN" sz="2400">
                <a:effectLst/>
                <a:latin typeface="Times New Roman" panose="02020603050405020304" pitchFamily="18" charset="0"/>
                <a:ea typeface="Times New Roman" panose="02020603050405020304" pitchFamily="18" charset="0"/>
              </a:rPr>
              <a:t>Mở rộng hỗ trợ cho các loại </a:t>
            </a:r>
            <a:r>
              <a:rPr lang="en-US" sz="2400">
                <a:effectLst/>
                <a:latin typeface="Times New Roman" panose="02020603050405020304" pitchFamily="18" charset="0"/>
                <a:ea typeface="Times New Roman" panose="02020603050405020304" pitchFamily="18" charset="0"/>
              </a:rPr>
              <a:t>máy tự động </a:t>
            </a:r>
            <a:r>
              <a:rPr lang="vi-VN" sz="2400">
                <a:effectLst/>
                <a:latin typeface="Times New Roman" panose="02020603050405020304" pitchFamily="18" charset="0"/>
                <a:ea typeface="Times New Roman" panose="02020603050405020304" pitchFamily="18" charset="0"/>
              </a:rPr>
              <a:t>khác</a:t>
            </a:r>
            <a:endParaRPr lang="en-US" sz="240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201988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26527-86A9-5F2B-B92E-C4A3CF4069D1}"/>
              </a:ext>
            </a:extLst>
          </p:cNvPr>
          <p:cNvSpPr>
            <a:spLocks noGrp="1"/>
          </p:cNvSpPr>
          <p:nvPr>
            <p:ph type="title"/>
          </p:nvPr>
        </p:nvSpPr>
        <p:spPr/>
        <p:txBody>
          <a:bodyPr/>
          <a:lstStyle/>
          <a:p>
            <a:r>
              <a:rPr lang="en-US" dirty="0" err="1"/>
              <a:t>Tài</a:t>
            </a:r>
            <a:r>
              <a:rPr lang="en-US" dirty="0"/>
              <a:t> </a:t>
            </a:r>
            <a:r>
              <a:rPr lang="en-US" dirty="0" err="1"/>
              <a:t>liệu</a:t>
            </a:r>
            <a:r>
              <a:rPr lang="en-US" dirty="0"/>
              <a:t> </a:t>
            </a:r>
            <a:r>
              <a:rPr lang="en-US" dirty="0" err="1"/>
              <a:t>kham</a:t>
            </a:r>
            <a:r>
              <a:rPr lang="en-US" dirty="0"/>
              <a:t> </a:t>
            </a:r>
            <a:r>
              <a:rPr lang="en-US" dirty="0" err="1"/>
              <a:t>khảo</a:t>
            </a:r>
            <a:endParaRPr lang="en-US" dirty="0"/>
          </a:p>
        </p:txBody>
      </p:sp>
      <p:sp>
        <p:nvSpPr>
          <p:cNvPr id="3" name="Text Placeholder 2">
            <a:extLst>
              <a:ext uri="{FF2B5EF4-FFF2-40B4-BE49-F238E27FC236}">
                <a16:creationId xmlns:a16="http://schemas.microsoft.com/office/drawing/2014/main" id="{84C888A9-9FA7-977C-C867-3575312A3C39}"/>
              </a:ext>
            </a:extLst>
          </p:cNvPr>
          <p:cNvSpPr>
            <a:spLocks noGrp="1"/>
          </p:cNvSpPr>
          <p:nvPr>
            <p:ph type="body" idx="1"/>
          </p:nvPr>
        </p:nvSpPr>
        <p:spPr>
          <a:xfrm>
            <a:off x="744894" y="1253331"/>
            <a:ext cx="10515600" cy="4351338"/>
          </a:xfrm>
        </p:spPr>
        <p:txBody>
          <a:bodyPr>
            <a:noAutofit/>
          </a:bodyPr>
          <a:lstStyle/>
          <a:p>
            <a:pPr marL="342900" marR="0"/>
            <a:r>
              <a:rPr lang="en-US" sz="2000" b="1" dirty="0">
                <a:effectLst/>
                <a:latin typeface="Times New Roman" panose="02020603050405020304" pitchFamily="18" charset="0"/>
                <a:ea typeface="Times New Roman" panose="02020603050405020304" pitchFamily="18" charset="0"/>
              </a:rPr>
              <a:t>[1]. </a:t>
            </a:r>
            <a:r>
              <a:rPr lang="vi-VN" sz="2000" b="1" dirty="0">
                <a:effectLst/>
                <a:latin typeface="Times New Roman" panose="02020603050405020304" pitchFamily="18" charset="0"/>
                <a:ea typeface="Times New Roman" panose="02020603050405020304" pitchFamily="18" charset="0"/>
              </a:rPr>
              <a:t>Giáo trình, tài liệu bộ môn tin học </a:t>
            </a:r>
            <a:r>
              <a:rPr lang="vi-VN" sz="2000" b="1">
                <a:effectLst/>
                <a:latin typeface="Times New Roman" panose="02020603050405020304" pitchFamily="18" charset="0"/>
                <a:ea typeface="Times New Roman" panose="02020603050405020304" pitchFamily="18" charset="0"/>
              </a:rPr>
              <a:t>lý thuyết</a:t>
            </a:r>
            <a:endParaRPr lang="en-US" sz="2000" dirty="0">
              <a:effectLst/>
              <a:latin typeface="Times New Roman" panose="02020603050405020304" pitchFamily="18" charset="0"/>
              <a:ea typeface="Times New Roman" panose="02020603050405020304" pitchFamily="18" charset="0"/>
            </a:endParaRPr>
          </a:p>
          <a:p>
            <a:pPr marL="342900" marR="0"/>
            <a:r>
              <a:rPr lang="en-US" sz="2000" b="1" dirty="0">
                <a:effectLst/>
                <a:latin typeface="Times New Roman" panose="02020603050405020304" pitchFamily="18" charset="0"/>
                <a:ea typeface="Times New Roman" panose="02020603050405020304" pitchFamily="18" charset="0"/>
              </a:rPr>
              <a:t>[2]. </a:t>
            </a:r>
            <a:r>
              <a:rPr lang="vi-VN" sz="2000" b="1" dirty="0">
                <a:effectLst/>
                <a:latin typeface="Times New Roman" panose="02020603050405020304" pitchFamily="18" charset="0"/>
                <a:ea typeface="Times New Roman" panose="02020603050405020304" pitchFamily="18" charset="0"/>
              </a:rPr>
              <a:t>Tài liệu về Graphviz </a:t>
            </a:r>
            <a:endParaRPr lang="en-US" sz="2000" dirty="0">
              <a:effectLst/>
              <a:latin typeface="Times New Roman" panose="02020603050405020304" pitchFamily="18" charset="0"/>
              <a:ea typeface="Times New Roman" panose="02020603050405020304" pitchFamily="18" charset="0"/>
            </a:endParaRPr>
          </a:p>
          <a:p>
            <a:pPr marL="342900" marR="0"/>
            <a:r>
              <a:rPr lang="vi-VN" sz="2000" dirty="0">
                <a:effectLst/>
                <a:latin typeface="Times New Roman" panose="02020603050405020304" pitchFamily="18" charset="0"/>
                <a:ea typeface="Times New Roman" panose="02020603050405020304" pitchFamily="18" charset="0"/>
              </a:rPr>
              <a:t>(</a:t>
            </a:r>
            <a:r>
              <a:rPr lang="vi-VN" sz="2000" u="sng" dirty="0">
                <a:solidFill>
                  <a:srgbClr val="0000FF"/>
                </a:solidFill>
                <a:effectLst/>
                <a:latin typeface="Times New Roman" panose="02020603050405020304" pitchFamily="18" charset="0"/>
                <a:ea typeface="Times New Roman" panose="02020603050405020304" pitchFamily="18" charset="0"/>
                <a:hlinkClick r:id="rId2"/>
              </a:rPr>
              <a:t>https://graphviz.gitlab.io/</a:t>
            </a:r>
            <a:r>
              <a:rPr lang="vi-VN" sz="2000" u="sng">
                <a:solidFill>
                  <a:srgbClr val="0000FF"/>
                </a:solidFill>
                <a:effectLst/>
                <a:latin typeface="Times New Roman" panose="02020603050405020304" pitchFamily="18" charset="0"/>
                <a:ea typeface="Times New Roman" panose="02020603050405020304" pitchFamily="18" charset="0"/>
                <a:hlinkClick r:id="rId2"/>
              </a:rPr>
              <a:t>documentation/</a:t>
            </a:r>
            <a:r>
              <a:rPr lang="vi-VN" sz="2000">
                <a:effectLst/>
                <a:latin typeface="Times New Roman" panose="02020603050405020304" pitchFamily="18" charset="0"/>
                <a:ea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endParaRPr>
          </a:p>
          <a:p>
            <a:pPr marL="342900" marR="0"/>
            <a:r>
              <a:rPr lang="en-US" sz="2000" b="1" dirty="0">
                <a:effectLst/>
                <a:latin typeface="Times New Roman" panose="02020603050405020304" pitchFamily="18" charset="0"/>
                <a:ea typeface="Times New Roman" panose="02020603050405020304" pitchFamily="18" charset="0"/>
              </a:rPr>
              <a:t>[3]. </a:t>
            </a:r>
            <a:r>
              <a:rPr lang="vi-VN" sz="2000" b="1" dirty="0">
                <a:effectLst/>
                <a:latin typeface="Times New Roman" panose="02020603050405020304" pitchFamily="18" charset="0"/>
                <a:ea typeface="Times New Roman" panose="02020603050405020304" pitchFamily="18" charset="0"/>
              </a:rPr>
              <a:t>Tài liệu về PIL (Python Imaging Library)</a:t>
            </a:r>
            <a:endParaRPr lang="en-US" sz="2000" b="1" dirty="0">
              <a:effectLst/>
              <a:latin typeface="Times New Roman" panose="02020603050405020304" pitchFamily="18" charset="0"/>
              <a:ea typeface="Times New Roman" panose="02020603050405020304" pitchFamily="18" charset="0"/>
            </a:endParaRPr>
          </a:p>
          <a:p>
            <a:pPr marL="342900" marR="0"/>
            <a:r>
              <a:rPr lang="vi-VN" sz="2000" dirty="0">
                <a:effectLst/>
                <a:latin typeface="Times New Roman" panose="02020603050405020304" pitchFamily="18" charset="0"/>
                <a:ea typeface="Times New Roman" panose="02020603050405020304" pitchFamily="18" charset="0"/>
              </a:rPr>
              <a:t> (</a:t>
            </a:r>
            <a:r>
              <a:rPr lang="vi-VN" sz="2000" u="sng" dirty="0">
                <a:solidFill>
                  <a:srgbClr val="0000FF"/>
                </a:solidFill>
                <a:effectLst/>
                <a:latin typeface="Times New Roman" panose="02020603050405020304" pitchFamily="18" charset="0"/>
                <a:ea typeface="Times New Roman" panose="02020603050405020304" pitchFamily="18" charset="0"/>
                <a:hlinkClick r:id="rId3"/>
              </a:rPr>
              <a:t>https://pillow.readthedocs.io/en/</a:t>
            </a:r>
            <a:r>
              <a:rPr lang="vi-VN" sz="2000" u="sng">
                <a:solidFill>
                  <a:srgbClr val="0000FF"/>
                </a:solidFill>
                <a:effectLst/>
                <a:latin typeface="Times New Roman" panose="02020603050405020304" pitchFamily="18" charset="0"/>
                <a:ea typeface="Times New Roman" panose="02020603050405020304" pitchFamily="18" charset="0"/>
                <a:hlinkClick r:id="rId3"/>
              </a:rPr>
              <a:t>stable/</a:t>
            </a:r>
            <a:r>
              <a:rPr lang="vi-VN" sz="2000">
                <a:effectLst/>
                <a:latin typeface="Times New Roman" panose="02020603050405020304" pitchFamily="18" charset="0"/>
                <a:ea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endParaRPr>
          </a:p>
          <a:p>
            <a:pPr marL="342900" marR="0"/>
            <a:r>
              <a:rPr lang="en-US" sz="2000" b="1" dirty="0">
                <a:effectLst/>
                <a:latin typeface="Times New Roman" panose="02020603050405020304" pitchFamily="18" charset="0"/>
                <a:ea typeface="Times New Roman" panose="02020603050405020304" pitchFamily="18" charset="0"/>
              </a:rPr>
              <a:t>[4]. </a:t>
            </a:r>
            <a:r>
              <a:rPr lang="vi-VN" sz="2000" b="1" dirty="0">
                <a:effectLst/>
                <a:latin typeface="Times New Roman" panose="02020603050405020304" pitchFamily="18" charset="0"/>
                <a:ea typeface="Times New Roman" panose="02020603050405020304" pitchFamily="18" charset="0"/>
              </a:rPr>
              <a:t>Tài liệu về Tkinter </a:t>
            </a:r>
            <a:endParaRPr lang="en-US" sz="2000" dirty="0">
              <a:effectLst/>
              <a:latin typeface="Times New Roman" panose="02020603050405020304" pitchFamily="18" charset="0"/>
              <a:ea typeface="Times New Roman" panose="02020603050405020304" pitchFamily="18" charset="0"/>
            </a:endParaRPr>
          </a:p>
          <a:p>
            <a:pPr marL="342900" marR="0"/>
            <a:r>
              <a:rPr lang="vi-VN" sz="2000" dirty="0">
                <a:effectLst/>
                <a:latin typeface="Times New Roman" panose="02020603050405020304" pitchFamily="18" charset="0"/>
                <a:ea typeface="Times New Roman" panose="02020603050405020304" pitchFamily="18" charset="0"/>
              </a:rPr>
              <a:t>(</a:t>
            </a:r>
            <a:r>
              <a:rPr lang="vi-VN" sz="2000" u="sng" dirty="0">
                <a:solidFill>
                  <a:srgbClr val="0000FF"/>
                </a:solidFill>
                <a:effectLst/>
                <a:latin typeface="Times New Roman" panose="02020603050405020304" pitchFamily="18" charset="0"/>
                <a:ea typeface="Times New Roman" panose="02020603050405020304" pitchFamily="18" charset="0"/>
                <a:hlinkClick r:id="rId4"/>
              </a:rPr>
              <a:t>https://docs.python.org/3/library/tkinter.</a:t>
            </a:r>
            <a:r>
              <a:rPr lang="vi-VN" sz="2000" u="sng">
                <a:solidFill>
                  <a:srgbClr val="0000FF"/>
                </a:solidFill>
                <a:effectLst/>
                <a:latin typeface="Times New Roman" panose="02020603050405020304" pitchFamily="18" charset="0"/>
                <a:ea typeface="Times New Roman" panose="02020603050405020304" pitchFamily="18" charset="0"/>
                <a:hlinkClick r:id="rId4"/>
              </a:rPr>
              <a:t>html</a:t>
            </a:r>
            <a:r>
              <a:rPr lang="vi-VN" sz="2000">
                <a:effectLst/>
                <a:latin typeface="Times New Roman" panose="02020603050405020304" pitchFamily="18" charset="0"/>
                <a:ea typeface="Times New Roman" panose="02020603050405020304" pitchFamily="18" charset="0"/>
              </a:rPr>
              <a:t>)</a:t>
            </a:r>
            <a:endParaRPr lang="en-US" sz="2000">
              <a:effectLst/>
              <a:latin typeface="Times New Roman" panose="02020603050405020304" pitchFamily="18" charset="0"/>
              <a:ea typeface="Times New Roman" panose="02020603050405020304" pitchFamily="18" charset="0"/>
            </a:endParaRPr>
          </a:p>
          <a:p>
            <a:pPr marL="342900" marR="0"/>
            <a:r>
              <a:rPr lang="en-US" sz="2000" b="1">
                <a:effectLst/>
                <a:latin typeface="Times New Roman" panose="02020603050405020304" pitchFamily="18" charset="0"/>
                <a:ea typeface="Times New Roman" panose="02020603050405020304" pitchFamily="18" charset="0"/>
              </a:rPr>
              <a:t>[5]. Cách chuyển từ infix sang postfix</a:t>
            </a:r>
          </a:p>
          <a:p>
            <a:pPr marL="342900" marR="0"/>
            <a:r>
              <a:rPr lang="vi-VN" sz="2000">
                <a:effectLst/>
                <a:latin typeface="Times New Roman" panose="02020603050405020304" pitchFamily="18" charset="0"/>
                <a:ea typeface="Times New Roman" panose="02020603050405020304" pitchFamily="18" charset="0"/>
              </a:rPr>
              <a:t>(</a:t>
            </a:r>
            <a:r>
              <a:rPr lang="en-US" sz="2000">
                <a:latin typeface="Times New Roman" panose="02020603050405020304" pitchFamily="18" charset="0"/>
                <a:cs typeface="Times New Roman" panose="02020603050405020304" pitchFamily="18" charset="0"/>
                <a:hlinkClick r:id="rId5"/>
              </a:rPr>
              <a:t>Reserve Polish Notation</a:t>
            </a:r>
            <a:r>
              <a:rPr lang="en-US" sz="2000">
                <a:latin typeface="Times New Roman" panose="02020603050405020304" pitchFamily="18" charset="0"/>
                <a:cs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40735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Text Placeholder 3">
                <a:extLst>
                  <a:ext uri="{FF2B5EF4-FFF2-40B4-BE49-F238E27FC236}">
                    <a16:creationId xmlns:a16="http://schemas.microsoft.com/office/drawing/2014/main" id="{ADCA7B05-39C8-353D-F144-9F004A9506A8}"/>
                  </a:ext>
                </a:extLst>
              </p:cNvPr>
              <p:cNvSpPr>
                <a:spLocks noGrp="1"/>
              </p:cNvSpPr>
              <p:nvPr>
                <p:ph type="body" idx="1"/>
              </p:nvPr>
            </p:nvSpPr>
            <p:spPr>
              <a:xfrm>
                <a:off x="838200" y="1758138"/>
                <a:ext cx="10515600" cy="4064163"/>
              </a:xfrm>
            </p:spPr>
            <p:txBody>
              <a:bodyPr>
                <a:normAutofit/>
              </a:bodyPr>
              <a:lstStyle/>
              <a:p>
                <a:pPr marL="457200" marR="0">
                  <a:lnSpc>
                    <a:spcPct val="115000"/>
                  </a:lnSpc>
                </a:pPr>
                <a14:m>
                  <m:oMathPara xmlns:m="http://schemas.openxmlformats.org/officeDocument/2006/math">
                    <m:oMathParaPr>
                      <m:jc m:val="centerGroup"/>
                    </m:oMathParaPr>
                    <m:oMath xmlns:m="http://schemas.openxmlformats.org/officeDocument/2006/math">
                      <m:r>
                        <a:rPr lang="en-US" i="1" smtClean="0">
                          <a:effectLst/>
                          <a:latin typeface="Cambria Math" panose="02040503050406030204" pitchFamily="18" charset="0"/>
                          <a:ea typeface="Times New Roman" panose="02020603050405020304" pitchFamily="18" charset="0"/>
                        </a:rPr>
                        <m:t>𝑀</m:t>
                      </m:r>
                      <m:r>
                        <a:rPr lang="en-US" i="1" smtClean="0">
                          <a:effectLst/>
                          <a:latin typeface="Cambria Math" panose="02040503050406030204" pitchFamily="18" charset="0"/>
                          <a:ea typeface="Times New Roman" panose="02020603050405020304" pitchFamily="18" charset="0"/>
                        </a:rPr>
                        <m:t>=(</m:t>
                      </m:r>
                      <m:r>
                        <a:rPr lang="en-US" i="1" smtClean="0">
                          <a:effectLst/>
                          <a:latin typeface="Cambria Math" panose="02040503050406030204" pitchFamily="18" charset="0"/>
                          <a:ea typeface="Times New Roman" panose="02020603050405020304" pitchFamily="18" charset="0"/>
                        </a:rPr>
                        <m:t>𝑄</m:t>
                      </m:r>
                      <m:r>
                        <a:rPr lang="en-US" i="1" smtClean="0">
                          <a:effectLst/>
                          <a:latin typeface="Cambria Math" panose="02040503050406030204" pitchFamily="18" charset="0"/>
                          <a:ea typeface="Times New Roman" panose="02020603050405020304" pitchFamily="18" charset="0"/>
                        </a:rPr>
                        <m:t>, </m:t>
                      </m:r>
                      <m:r>
                        <m:rPr>
                          <m:sty m:val="p"/>
                        </m:rPr>
                        <a:rPr lang="en-US">
                          <a:effectLst/>
                          <a:latin typeface="Cambria Math" panose="02040503050406030204" pitchFamily="18" charset="0"/>
                          <a:ea typeface="Times New Roman" panose="02020603050405020304" pitchFamily="18" charset="0"/>
                        </a:rPr>
                        <m:t>Σ</m:t>
                      </m:r>
                      <m:r>
                        <a:rPr lang="en-US" i="1">
                          <a:effectLst/>
                          <a:latin typeface="Cambria Math" panose="02040503050406030204" pitchFamily="18" charset="0"/>
                          <a:ea typeface="Times New Roman" panose="02020603050405020304" pitchFamily="18" charset="0"/>
                        </a:rPr>
                        <m:t>, </m:t>
                      </m:r>
                      <m:r>
                        <a:rPr lang="en-US" i="1">
                          <a:effectLst/>
                          <a:latin typeface="Cambria Math" panose="02040503050406030204" pitchFamily="18" charset="0"/>
                          <a:ea typeface="Times New Roman" panose="02020603050405020304" pitchFamily="18" charset="0"/>
                        </a:rPr>
                        <m:t>𝛿</m:t>
                      </m:r>
                      <m:r>
                        <a:rPr lang="en-US" i="1">
                          <a:effectLst/>
                          <a:latin typeface="Cambria Math" panose="02040503050406030204" pitchFamily="18" charset="0"/>
                          <a:ea typeface="Times New Roman" panose="02020603050405020304" pitchFamily="18" charset="0"/>
                        </a:rPr>
                        <m:t>, </m:t>
                      </m:r>
                      <m:sSub>
                        <m:sSubPr>
                          <m:ctrlPr>
                            <a:rPr lang="en-US" i="1">
                              <a:effectLst/>
                              <a:latin typeface="Cambria Math" panose="02040503050406030204" pitchFamily="18" charset="0"/>
                              <a:ea typeface="Times New Roman" panose="02020603050405020304" pitchFamily="18" charset="0"/>
                            </a:rPr>
                          </m:ctrlPr>
                        </m:sSubPr>
                        <m:e>
                          <m:r>
                            <a:rPr lang="en-US" i="1">
                              <a:effectLst/>
                              <a:latin typeface="Cambria Math" panose="02040503050406030204" pitchFamily="18" charset="0"/>
                              <a:ea typeface="Times New Roman" panose="02020603050405020304" pitchFamily="18" charset="0"/>
                            </a:rPr>
                            <m:t>𝑞</m:t>
                          </m:r>
                        </m:e>
                        <m:sub>
                          <m:r>
                            <a:rPr lang="en-US" i="1">
                              <a:effectLst/>
                              <a:latin typeface="Cambria Math" panose="02040503050406030204" pitchFamily="18" charset="0"/>
                              <a:ea typeface="Times New Roman" panose="02020603050405020304" pitchFamily="18" charset="0"/>
                            </a:rPr>
                            <m:t>0</m:t>
                          </m:r>
                        </m:sub>
                      </m:sSub>
                      <m:r>
                        <a:rPr lang="en-US" i="1">
                          <a:effectLst/>
                          <a:latin typeface="Cambria Math" panose="02040503050406030204" pitchFamily="18" charset="0"/>
                          <a:ea typeface="Times New Roman" panose="02020603050405020304" pitchFamily="18" charset="0"/>
                        </a:rPr>
                        <m:t>, </m:t>
                      </m:r>
                      <m:r>
                        <a:rPr lang="en-US" i="1">
                          <a:effectLst/>
                          <a:latin typeface="Cambria Math" panose="02040503050406030204" pitchFamily="18" charset="0"/>
                          <a:ea typeface="Times New Roman" panose="02020603050405020304" pitchFamily="18" charset="0"/>
                        </a:rPr>
                        <m:t>𝐹</m:t>
                      </m:r>
                      <m:r>
                        <a:rPr lang="en-US" i="1">
                          <a:effectLst/>
                          <a:latin typeface="Cambria Math" panose="02040503050406030204" pitchFamily="18" charset="0"/>
                          <a:ea typeface="Times New Roman" panose="02020603050405020304" pitchFamily="18" charset="0"/>
                        </a:rPr>
                        <m:t>) </m:t>
                      </m:r>
                    </m:oMath>
                  </m:oMathPara>
                </a14:m>
                <a:endParaRPr lang="en-US" dirty="0">
                  <a:effectLst/>
                  <a:latin typeface="+mn-lt"/>
                  <a:ea typeface="Times New Roman" panose="02020603050405020304" pitchFamily="18" charset="0"/>
                </a:endParaRPr>
              </a:p>
              <a:p>
                <a:pPr marL="457200" marR="0">
                  <a:lnSpc>
                    <a:spcPct val="115000"/>
                  </a:lnSpc>
                </a:pPr>
                <a:r>
                  <a:rPr lang="en-US" sz="2000" dirty="0">
                    <a:effectLst/>
                    <a:latin typeface="+mn-lt"/>
                    <a:ea typeface="Times New Roman" panose="02020603050405020304" pitchFamily="18" charset="0"/>
                  </a:rPr>
                  <a:t>Trong </a:t>
                </a:r>
                <a:r>
                  <a:rPr lang="en-US" sz="2000" dirty="0" err="1">
                    <a:effectLst/>
                    <a:latin typeface="+mn-lt"/>
                    <a:ea typeface="Times New Roman" panose="02020603050405020304" pitchFamily="18" charset="0"/>
                  </a:rPr>
                  <a:t>đó</a:t>
                </a:r>
                <a:r>
                  <a:rPr lang="en-US" sz="2000" dirty="0">
                    <a:effectLst/>
                    <a:latin typeface="+mn-lt"/>
                    <a:ea typeface="Times New Roman" panose="02020603050405020304" pitchFamily="18" charset="0"/>
                  </a:rPr>
                  <a:t>:</a:t>
                </a:r>
              </a:p>
              <a:p>
                <a:pPr marL="342900" marR="0" lvl="0" indent="-342900">
                  <a:lnSpc>
                    <a:spcPct val="115000"/>
                  </a:lnSpc>
                  <a:buFont typeface="Symbol" panose="05050102010706020507" pitchFamily="18" charset="2"/>
                  <a:buChar char=""/>
                  <a:tabLst>
                    <a:tab pos="228600" algn="l"/>
                  </a:tabLst>
                </a:pPr>
                <a14:m>
                  <m:oMath xmlns:m="http://schemas.openxmlformats.org/officeDocument/2006/math">
                    <m:r>
                      <m:rPr>
                        <m:sty m:val="p"/>
                      </m:rPr>
                      <a:rPr lang="en-US" sz="2000">
                        <a:effectLst/>
                        <a:latin typeface="Cambria Math" panose="02040503050406030204" pitchFamily="18" charset="0"/>
                        <a:ea typeface="Times New Roman" panose="02020603050405020304" pitchFamily="18" charset="0"/>
                      </a:rPr>
                      <m:t>Q</m:t>
                    </m:r>
                  </m:oMath>
                </a14:m>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Tập</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hợp</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hữu</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hạn</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các</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trạng</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thái</a:t>
                </a:r>
                <a:r>
                  <a:rPr lang="en-US" sz="2000" dirty="0">
                    <a:effectLst/>
                    <a:latin typeface="+mn-lt"/>
                    <a:ea typeface="Times New Roman" panose="02020603050405020304" pitchFamily="18" charset="0"/>
                  </a:rPr>
                  <a:t>.</a:t>
                </a:r>
              </a:p>
              <a:p>
                <a:pPr marL="342900" marR="0" lvl="0" indent="-342900">
                  <a:lnSpc>
                    <a:spcPct val="115000"/>
                  </a:lnSpc>
                  <a:buFont typeface="Symbol" panose="05050102010706020507" pitchFamily="18" charset="2"/>
                  <a:buChar char=""/>
                  <a:tabLst>
                    <a:tab pos="228600" algn="l"/>
                  </a:tabLst>
                </a:pPr>
                <a14:m>
                  <m:oMath xmlns:m="http://schemas.openxmlformats.org/officeDocument/2006/math">
                    <m:r>
                      <m:rPr>
                        <m:sty m:val="p"/>
                      </m:rPr>
                      <a:rPr lang="en-US" sz="2000">
                        <a:effectLst/>
                        <a:latin typeface="Cambria Math" panose="02040503050406030204" pitchFamily="18" charset="0"/>
                        <a:ea typeface="Times New Roman" panose="02020603050405020304" pitchFamily="18" charset="0"/>
                      </a:rPr>
                      <m:t>Σ</m:t>
                    </m:r>
                  </m:oMath>
                </a14:m>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Tập</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hợp</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hữu</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hạn</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các</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ký</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tự</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bảng</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chữ</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cái</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đầu</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vào</a:t>
                </a:r>
                <a:r>
                  <a:rPr lang="en-US" sz="2000" dirty="0">
                    <a:effectLst/>
                    <a:latin typeface="+mn-lt"/>
                    <a:ea typeface="Times New Roman" panose="02020603050405020304" pitchFamily="18" charset="0"/>
                  </a:rPr>
                  <a:t>).</a:t>
                </a:r>
              </a:p>
              <a:p>
                <a:pPr marL="342900" marR="0" lvl="0" indent="-342900">
                  <a:lnSpc>
                    <a:spcPct val="115000"/>
                  </a:lnSpc>
                  <a:buFont typeface="Symbol" panose="05050102010706020507" pitchFamily="18" charset="2"/>
                  <a:buChar char=""/>
                  <a:tabLst>
                    <a:tab pos="228600" algn="l"/>
                  </a:tabLst>
                </a:pPr>
                <a14:m>
                  <m:oMath xmlns:m="http://schemas.openxmlformats.org/officeDocument/2006/math">
                    <m:r>
                      <m:rPr>
                        <m:sty m:val="p"/>
                      </m:rPr>
                      <a:rPr lang="en-US" sz="2000">
                        <a:effectLst/>
                        <a:latin typeface="Cambria Math" panose="02040503050406030204" pitchFamily="18" charset="0"/>
                        <a:ea typeface="Times New Roman" panose="02020603050405020304" pitchFamily="18" charset="0"/>
                      </a:rPr>
                      <m:t>δ</m:t>
                    </m:r>
                  </m:oMath>
                </a14:m>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Hàm</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chuyển</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trạng</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thái</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với</a:t>
                </a:r>
                <a:r>
                  <a:rPr lang="en-US" sz="2000" dirty="0">
                    <a:effectLst/>
                    <a:latin typeface="+mn-lt"/>
                    <a:ea typeface="Times New Roman" panose="02020603050405020304" pitchFamily="18" charset="0"/>
                  </a:rPr>
                  <a:t>: </a:t>
                </a:r>
                <a:endParaRPr lang="en-US" sz="2000" dirty="0">
                  <a:latin typeface="+mn-lt"/>
                  <a:ea typeface="Times New Roman" panose="02020603050405020304" pitchFamily="18" charset="0"/>
                </a:endParaRPr>
              </a:p>
              <a:p>
                <a:pPr marL="457200" lvl="1" indent="0">
                  <a:lnSpc>
                    <a:spcPct val="115000"/>
                  </a:lnSpc>
                  <a:tabLst>
                    <a:tab pos="228600" algn="l"/>
                  </a:tabLst>
                </a:pPr>
                <a14:m>
                  <m:oMathPara xmlns:m="http://schemas.openxmlformats.org/officeDocument/2006/math">
                    <m:oMathParaPr>
                      <m:jc m:val="centerGroup"/>
                    </m:oMathParaPr>
                    <m:oMath xmlns:m="http://schemas.openxmlformats.org/officeDocument/2006/math">
                      <m:r>
                        <a:rPr lang="en-US" sz="2000" i="1">
                          <a:effectLst/>
                          <a:latin typeface="Cambria Math" panose="02040503050406030204" pitchFamily="18" charset="0"/>
                          <a:ea typeface="Times New Roman" panose="02020603050405020304" pitchFamily="18" charset="0"/>
                        </a:rPr>
                        <m:t>𝛿</m:t>
                      </m:r>
                      <m:r>
                        <a:rPr lang="en-US" sz="2000" i="1">
                          <a:effectLst/>
                          <a:latin typeface="Cambria Math" panose="02040503050406030204" pitchFamily="18" charset="0"/>
                          <a:ea typeface="Times New Roman" panose="02020603050405020304" pitchFamily="18" charset="0"/>
                        </a:rPr>
                        <m:t>:</m:t>
                      </m:r>
                      <m:r>
                        <a:rPr lang="en-US" sz="2000" i="1">
                          <a:effectLst/>
                          <a:latin typeface="Cambria Math" panose="02040503050406030204" pitchFamily="18" charset="0"/>
                          <a:ea typeface="Times New Roman" panose="02020603050405020304" pitchFamily="18" charset="0"/>
                        </a:rPr>
                        <m:t>𝑄</m:t>
                      </m:r>
                      <m:r>
                        <a:rPr lang="en-US" sz="2000" i="1">
                          <a:effectLst/>
                          <a:latin typeface="Cambria Math" panose="02040503050406030204" pitchFamily="18" charset="0"/>
                          <a:ea typeface="Times New Roman" panose="02020603050405020304" pitchFamily="18" charset="0"/>
                        </a:rPr>
                        <m:t>×(</m:t>
                      </m:r>
                      <m:r>
                        <m:rPr>
                          <m:sty m:val="p"/>
                        </m:rPr>
                        <a:rPr lang="en-US" sz="2000">
                          <a:effectLst/>
                          <a:latin typeface="Cambria Math" panose="02040503050406030204" pitchFamily="18" charset="0"/>
                          <a:ea typeface="Times New Roman" panose="02020603050405020304" pitchFamily="18" charset="0"/>
                        </a:rPr>
                        <m:t>Σ</m:t>
                      </m:r>
                      <m:r>
                        <a:rPr lang="en-US" sz="2000">
                          <a:effectLst/>
                          <a:latin typeface="Cambria Math" panose="02040503050406030204" pitchFamily="18" charset="0"/>
                          <a:ea typeface="Times New Roman" panose="02020603050405020304" pitchFamily="18" charset="0"/>
                        </a:rPr>
                        <m:t>∪{</m:t>
                      </m:r>
                      <m:r>
                        <m:rPr>
                          <m:sty m:val="p"/>
                        </m:rPr>
                        <a:rPr lang="en-US" sz="2000">
                          <a:effectLst/>
                          <a:latin typeface="Cambria Math" panose="02040503050406030204" pitchFamily="18" charset="0"/>
                          <a:ea typeface="Times New Roman" panose="02020603050405020304" pitchFamily="18" charset="0"/>
                        </a:rPr>
                        <m:t>e</m:t>
                      </m:r>
                      <m:r>
                        <a:rPr lang="en-US" sz="2000">
                          <a:effectLst/>
                          <a:latin typeface="Cambria Math" panose="02040503050406030204" pitchFamily="18" charset="0"/>
                          <a:ea typeface="Times New Roman" panose="02020603050405020304" pitchFamily="18" charset="0"/>
                        </a:rPr>
                        <m:t>})→</m:t>
                      </m:r>
                      <m:sSup>
                        <m:sSupPr>
                          <m:ctrlPr>
                            <a:rPr lang="en-US" sz="2000" i="1">
                              <a:effectLst/>
                              <a:latin typeface="Cambria Math" panose="02040503050406030204" pitchFamily="18" charset="0"/>
                              <a:ea typeface="Times New Roman" panose="02020603050405020304" pitchFamily="18" charset="0"/>
                            </a:rPr>
                          </m:ctrlPr>
                        </m:sSupPr>
                        <m:e>
                          <m:r>
                            <a:rPr lang="en-US" sz="2000" i="1">
                              <a:effectLst/>
                              <a:latin typeface="Cambria Math" panose="02040503050406030204" pitchFamily="18" charset="0"/>
                              <a:ea typeface="Times New Roman" panose="02020603050405020304" pitchFamily="18" charset="0"/>
                            </a:rPr>
                            <m:t>2</m:t>
                          </m:r>
                        </m:e>
                        <m:sup>
                          <m:r>
                            <a:rPr lang="en-US" sz="2000" i="1">
                              <a:effectLst/>
                              <a:latin typeface="Cambria Math" panose="02040503050406030204" pitchFamily="18" charset="0"/>
                              <a:ea typeface="Times New Roman" panose="02020603050405020304" pitchFamily="18" charset="0"/>
                            </a:rPr>
                            <m:t>𝑄</m:t>
                          </m:r>
                        </m:sup>
                      </m:sSup>
                    </m:oMath>
                  </m:oMathPara>
                </a14:m>
                <a:endParaRPr lang="en-US" sz="2000" dirty="0">
                  <a:effectLst/>
                  <a:latin typeface="+mn-lt"/>
                  <a:ea typeface="Times New Roman" panose="02020603050405020304" pitchFamily="18" charset="0"/>
                </a:endParaRPr>
              </a:p>
              <a:p>
                <a:pPr marL="342900" marR="0" lvl="0" indent="-342900">
                  <a:lnSpc>
                    <a:spcPct val="115000"/>
                  </a:lnSpc>
                  <a:buFont typeface="Symbol" panose="05050102010706020507" pitchFamily="18" charset="2"/>
                  <a:buChar char=""/>
                  <a:tabLst>
                    <a:tab pos="228600" algn="l"/>
                  </a:tabLst>
                </a:pPr>
                <a14:m>
                  <m:oMath xmlns:m="http://schemas.openxmlformats.org/officeDocument/2006/math">
                    <m:sSub>
                      <m:sSubPr>
                        <m:ctrlPr>
                          <a:rPr lang="en-US" sz="2000" i="1">
                            <a:effectLst/>
                            <a:latin typeface="Cambria Math" panose="02040503050406030204" pitchFamily="18" charset="0"/>
                            <a:ea typeface="Times New Roman" panose="02020603050405020304" pitchFamily="18" charset="0"/>
                          </a:rPr>
                        </m:ctrlPr>
                      </m:sSubPr>
                      <m:e>
                        <m:r>
                          <m:rPr>
                            <m:sty m:val="p"/>
                          </m:rPr>
                          <a:rPr lang="en-US" sz="2000">
                            <a:effectLst/>
                            <a:latin typeface="Cambria Math" panose="02040503050406030204" pitchFamily="18" charset="0"/>
                            <a:ea typeface="Times New Roman" panose="02020603050405020304" pitchFamily="18" charset="0"/>
                          </a:rPr>
                          <m:t>q</m:t>
                        </m:r>
                      </m:e>
                      <m:sub>
                        <m:r>
                          <a:rPr lang="en-US" sz="2000">
                            <a:effectLst/>
                            <a:latin typeface="Cambria Math" panose="02040503050406030204" pitchFamily="18" charset="0"/>
                            <a:ea typeface="Times New Roman" panose="02020603050405020304" pitchFamily="18" charset="0"/>
                          </a:rPr>
                          <m:t>0</m:t>
                        </m:r>
                      </m:sub>
                    </m:sSub>
                  </m:oMath>
                </a14:m>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Trạng</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thái</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bắt</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đầu</a:t>
                </a:r>
                <a:r>
                  <a:rPr lang="en-US" sz="2000" dirty="0">
                    <a:effectLst/>
                    <a:latin typeface="+mn-lt"/>
                    <a:ea typeface="Times New Roman" panose="02020603050405020304" pitchFamily="18" charset="0"/>
                  </a:rPr>
                  <a:t> </a:t>
                </a:r>
                <a14:m>
                  <m:oMath xmlns:m="http://schemas.openxmlformats.org/officeDocument/2006/math">
                    <m:sSub>
                      <m:sSubPr>
                        <m:ctrlPr>
                          <a:rPr lang="en-US" sz="2000" i="1">
                            <a:effectLst/>
                            <a:latin typeface="Cambria Math" panose="02040503050406030204" pitchFamily="18" charset="0"/>
                            <a:ea typeface="Times New Roman" panose="02020603050405020304" pitchFamily="18" charset="0"/>
                          </a:rPr>
                        </m:ctrlPr>
                      </m:sSubPr>
                      <m:e>
                        <m:r>
                          <a:rPr lang="en-US" sz="2000">
                            <a:effectLst/>
                            <a:latin typeface="Cambria Math" panose="02040503050406030204" pitchFamily="18" charset="0"/>
                            <a:ea typeface="Times New Roman" panose="02020603050405020304" pitchFamily="18" charset="0"/>
                          </a:rPr>
                          <m:t>(</m:t>
                        </m:r>
                        <m:r>
                          <m:rPr>
                            <m:sty m:val="p"/>
                          </m:rPr>
                          <a:rPr lang="en-US" sz="2000">
                            <a:effectLst/>
                            <a:latin typeface="Cambria Math" panose="02040503050406030204" pitchFamily="18" charset="0"/>
                            <a:ea typeface="Times New Roman" panose="02020603050405020304" pitchFamily="18" charset="0"/>
                          </a:rPr>
                          <m:t>q</m:t>
                        </m:r>
                      </m:e>
                      <m:sub>
                        <m:r>
                          <a:rPr lang="en-US" sz="2000">
                            <a:effectLst/>
                            <a:latin typeface="Cambria Math" panose="02040503050406030204" pitchFamily="18" charset="0"/>
                            <a:ea typeface="Times New Roman" panose="02020603050405020304" pitchFamily="18" charset="0"/>
                          </a:rPr>
                          <m:t>0</m:t>
                        </m:r>
                      </m:sub>
                    </m:sSub>
                    <m:r>
                      <a:rPr lang="en-US" sz="2000">
                        <a:effectLst/>
                        <a:latin typeface="Cambria Math" panose="02040503050406030204" pitchFamily="18" charset="0"/>
                        <a:ea typeface="Times New Roman" panose="02020603050405020304" pitchFamily="18" charset="0"/>
                      </a:rPr>
                      <m:t>∈</m:t>
                    </m:r>
                    <m:r>
                      <m:rPr>
                        <m:sty m:val="p"/>
                      </m:rPr>
                      <a:rPr lang="en-US" sz="2000">
                        <a:effectLst/>
                        <a:latin typeface="Cambria Math" panose="02040503050406030204" pitchFamily="18" charset="0"/>
                        <a:ea typeface="Times New Roman" panose="02020603050405020304" pitchFamily="18" charset="0"/>
                      </a:rPr>
                      <m:t>Q</m:t>
                    </m:r>
                    <m:r>
                      <a:rPr lang="en-US" sz="2000">
                        <a:effectLst/>
                        <a:latin typeface="Cambria Math" panose="02040503050406030204" pitchFamily="18" charset="0"/>
                        <a:ea typeface="Times New Roman" panose="02020603050405020304" pitchFamily="18" charset="0"/>
                      </a:rPr>
                      <m:t>)</m:t>
                    </m:r>
                  </m:oMath>
                </a14:m>
                <a:r>
                  <a:rPr lang="en-US" sz="2000" dirty="0">
                    <a:effectLst/>
                    <a:latin typeface="+mn-lt"/>
                    <a:ea typeface="Times New Roman" panose="02020603050405020304" pitchFamily="18" charset="0"/>
                  </a:rPr>
                  <a:t>.</a:t>
                </a:r>
              </a:p>
              <a:p>
                <a:pPr marL="342900" marR="0" lvl="0" indent="-342900">
                  <a:lnSpc>
                    <a:spcPct val="115000"/>
                  </a:lnSpc>
                  <a:buFont typeface="Symbol" panose="05050102010706020507" pitchFamily="18" charset="2"/>
                  <a:buChar char=""/>
                  <a:tabLst>
                    <a:tab pos="228600" algn="l"/>
                  </a:tabLst>
                </a:pPr>
                <a14:m>
                  <m:oMath xmlns:m="http://schemas.openxmlformats.org/officeDocument/2006/math">
                    <m:r>
                      <m:rPr>
                        <m:sty m:val="p"/>
                      </m:rPr>
                      <a:rPr lang="en-US" sz="2000">
                        <a:effectLst/>
                        <a:latin typeface="Cambria Math" panose="02040503050406030204" pitchFamily="18" charset="0"/>
                        <a:ea typeface="Times New Roman" panose="02020603050405020304" pitchFamily="18" charset="0"/>
                      </a:rPr>
                      <m:t>F</m:t>
                    </m:r>
                  </m:oMath>
                </a14:m>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Tập</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các</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trạng</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thái</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kết</a:t>
                </a:r>
                <a:r>
                  <a:rPr lang="en-US" sz="2000" dirty="0">
                    <a:effectLst/>
                    <a:latin typeface="+mn-lt"/>
                    <a:ea typeface="Times New Roman" panose="02020603050405020304" pitchFamily="18" charset="0"/>
                  </a:rPr>
                  <a:t> </a:t>
                </a:r>
                <a:r>
                  <a:rPr lang="en-US" sz="2000" dirty="0" err="1">
                    <a:effectLst/>
                    <a:latin typeface="+mn-lt"/>
                    <a:ea typeface="Times New Roman" panose="02020603050405020304" pitchFamily="18" charset="0"/>
                  </a:rPr>
                  <a:t>thúc</a:t>
                </a:r>
                <a:r>
                  <a:rPr lang="en-US" sz="2000" dirty="0">
                    <a:effectLst/>
                    <a:latin typeface="+mn-lt"/>
                    <a:ea typeface="Times New Roman" panose="02020603050405020304" pitchFamily="18" charset="0"/>
                  </a:rPr>
                  <a:t> </a:t>
                </a:r>
                <a14:m>
                  <m:oMath xmlns:m="http://schemas.openxmlformats.org/officeDocument/2006/math">
                    <m:r>
                      <a:rPr lang="en-US" sz="2000">
                        <a:effectLst/>
                        <a:latin typeface="Cambria Math" panose="02040503050406030204" pitchFamily="18" charset="0"/>
                        <a:ea typeface="Times New Roman" panose="02020603050405020304" pitchFamily="18" charset="0"/>
                      </a:rPr>
                      <m:t>(</m:t>
                    </m:r>
                    <m:r>
                      <m:rPr>
                        <m:sty m:val="p"/>
                      </m:rPr>
                      <a:rPr lang="en-US" sz="2000">
                        <a:effectLst/>
                        <a:latin typeface="Cambria Math" panose="02040503050406030204" pitchFamily="18" charset="0"/>
                        <a:ea typeface="Times New Roman" panose="02020603050405020304" pitchFamily="18" charset="0"/>
                      </a:rPr>
                      <m:t>F</m:t>
                    </m:r>
                    <m:r>
                      <a:rPr lang="en-US" sz="2000">
                        <a:effectLst/>
                        <a:latin typeface="Cambria Math" panose="02040503050406030204" pitchFamily="18" charset="0"/>
                        <a:ea typeface="Times New Roman" panose="02020603050405020304" pitchFamily="18" charset="0"/>
                      </a:rPr>
                      <m:t>⊆</m:t>
                    </m:r>
                    <m:r>
                      <m:rPr>
                        <m:sty m:val="p"/>
                      </m:rPr>
                      <a:rPr lang="en-US" sz="2000">
                        <a:effectLst/>
                        <a:latin typeface="Cambria Math" panose="02040503050406030204" pitchFamily="18" charset="0"/>
                        <a:ea typeface="Times New Roman" panose="02020603050405020304" pitchFamily="18" charset="0"/>
                      </a:rPr>
                      <m:t>Q</m:t>
                    </m:r>
                    <m:r>
                      <a:rPr lang="en-US" sz="2000">
                        <a:effectLst/>
                        <a:latin typeface="Cambria Math" panose="02040503050406030204" pitchFamily="18" charset="0"/>
                        <a:ea typeface="Times New Roman" panose="02020603050405020304" pitchFamily="18" charset="0"/>
                      </a:rPr>
                      <m:t>)</m:t>
                    </m:r>
                  </m:oMath>
                </a14:m>
                <a:r>
                  <a:rPr lang="en-US" sz="2000" dirty="0">
                    <a:effectLst/>
                    <a:latin typeface="+mn-lt"/>
                    <a:ea typeface="Times New Roman" panose="02020603050405020304" pitchFamily="18" charset="0"/>
                  </a:rPr>
                  <a:t>.</a:t>
                </a:r>
              </a:p>
              <a:p>
                <a:endParaRPr lang="en-US" sz="2000" dirty="0">
                  <a:latin typeface="+mn-lt"/>
                </a:endParaRPr>
              </a:p>
            </p:txBody>
          </p:sp>
        </mc:Choice>
        <mc:Fallback xmlns="">
          <p:sp>
            <p:nvSpPr>
              <p:cNvPr id="5" name="Text Placeholder 3">
                <a:extLst>
                  <a:ext uri="{FF2B5EF4-FFF2-40B4-BE49-F238E27FC236}">
                    <a16:creationId xmlns:a16="http://schemas.microsoft.com/office/drawing/2014/main" id="{ADCA7B05-39C8-353D-F144-9F004A9506A8}"/>
                  </a:ext>
                </a:extLst>
              </p:cNvPr>
              <p:cNvSpPr>
                <a:spLocks noGrp="1" noRot="1" noChangeAspect="1" noMove="1" noResize="1" noEditPoints="1" noAdjustHandles="1" noChangeArrowheads="1" noChangeShapeType="1" noTextEdit="1"/>
              </p:cNvSpPr>
              <p:nvPr>
                <p:ph type="body" idx="1"/>
              </p:nvPr>
            </p:nvSpPr>
            <p:spPr>
              <a:xfrm>
                <a:off x="838200" y="1758138"/>
                <a:ext cx="10515600" cy="4064163"/>
              </a:xfrm>
              <a:blipFill>
                <a:blip r:embed="rId2"/>
                <a:stretch>
                  <a:fillRect l="-986"/>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28A4694D-186B-4090-9192-7FB51E29E208}"/>
              </a:ext>
            </a:extLst>
          </p:cNvPr>
          <p:cNvSpPr txBox="1"/>
          <p:nvPr/>
        </p:nvSpPr>
        <p:spPr>
          <a:xfrm>
            <a:off x="390330" y="1117262"/>
            <a:ext cx="7811278" cy="483017"/>
          </a:xfrm>
          <a:prstGeom prst="rect">
            <a:avLst/>
          </a:prstGeom>
          <a:noFill/>
        </p:spPr>
        <p:txBody>
          <a:bodyPr wrap="square">
            <a:spAutoFit/>
          </a:bodyPr>
          <a:lstStyle/>
          <a:p>
            <a:pPr marL="457200" marR="0">
              <a:lnSpc>
                <a:spcPct val="115000"/>
              </a:lnSpc>
              <a:spcBef>
                <a:spcPts val="0"/>
              </a:spcBef>
              <a:spcAft>
                <a:spcPts val="0"/>
              </a:spcAft>
            </a:pPr>
            <a:r>
              <a:rPr lang="vi-VN" sz="2400">
                <a:effectLst/>
                <a:latin typeface="Times New Roman" panose="02020603050405020304" pitchFamily="18" charset="0"/>
                <a:ea typeface="Times New Roman" panose="02020603050405020304" pitchFamily="18" charset="0"/>
              </a:rPr>
              <a:t>Một NFAε được định nghĩa bởi bộ 5 </a:t>
            </a:r>
            <a:r>
              <a:rPr lang="en-US" sz="2400">
                <a:effectLst/>
                <a:latin typeface="Times New Roman" panose="02020603050405020304" pitchFamily="18" charset="0"/>
                <a:ea typeface="Times New Roman" panose="02020603050405020304" pitchFamily="18" charset="0"/>
              </a:rPr>
              <a:t>thành phần</a:t>
            </a:r>
            <a:r>
              <a:rPr lang="vi-VN" sz="2400">
                <a:effectLst/>
                <a:latin typeface="Times New Roman" panose="02020603050405020304" pitchFamily="18" charset="0"/>
                <a:ea typeface="Times New Roman" panose="02020603050405020304" pitchFamily="18" charset="0"/>
              </a:rPr>
              <a:t>:</a:t>
            </a:r>
            <a:endParaRPr lang="en-US" sz="2400">
              <a:effectLst/>
              <a:latin typeface="Times New Roman" panose="02020603050405020304" pitchFamily="18" charset="0"/>
              <a:ea typeface="Times New Roman" panose="02020603050405020304" pitchFamily="18" charset="0"/>
            </a:endParaRPr>
          </a:p>
        </p:txBody>
      </p:sp>
      <p:sp>
        <p:nvSpPr>
          <p:cNvPr id="7" name="Title 1">
            <a:extLst>
              <a:ext uri="{FF2B5EF4-FFF2-40B4-BE49-F238E27FC236}">
                <a16:creationId xmlns:a16="http://schemas.microsoft.com/office/drawing/2014/main" id="{D371B02B-FFD7-430D-B5FC-D180530EF1DA}"/>
              </a:ext>
            </a:extLst>
          </p:cNvPr>
          <p:cNvSpPr>
            <a:spLocks noGrp="1"/>
          </p:cNvSpPr>
          <p:nvPr>
            <p:ph type="title"/>
          </p:nvPr>
        </p:nvSpPr>
        <p:spPr>
          <a:xfrm>
            <a:off x="838200" y="394601"/>
            <a:ext cx="10515600" cy="734403"/>
          </a:xfrm>
        </p:spPr>
        <p:txBody>
          <a:bodyPr/>
          <a:lstStyle/>
          <a:p>
            <a:r>
              <a:rPr lang="en-US"/>
              <a:t>1. Cơ sở lý thuyết</a:t>
            </a:r>
            <a:endParaRPr lang="en-US" dirty="0"/>
          </a:p>
        </p:txBody>
      </p:sp>
    </p:spTree>
    <p:extLst>
      <p:ext uri="{BB962C8B-B14F-4D97-AF65-F5344CB8AC3E}">
        <p14:creationId xmlns:p14="http://schemas.microsoft.com/office/powerpoint/2010/main" val="42744512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11"/>
          <p:cNvSpPr txBox="1">
            <a:spLocks noGrp="1"/>
          </p:cNvSpPr>
          <p:nvPr>
            <p:ph type="ctrTitle"/>
          </p:nvPr>
        </p:nvSpPr>
        <p:spPr>
          <a:xfrm>
            <a:off x="1443567" y="1773238"/>
            <a:ext cx="10029565" cy="165576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lt1"/>
              </a:buClr>
              <a:buSzPts val="4000"/>
              <a:buFont typeface="K2D"/>
              <a:buNone/>
            </a:pPr>
            <a:r>
              <a:rPr lang="en-US"/>
              <a:t>CÁM ƠN</a:t>
            </a:r>
            <a:endParaRPr/>
          </a:p>
        </p:txBody>
      </p:sp>
      <p:sp>
        <p:nvSpPr>
          <p:cNvPr id="629" name="Google Shape;629;p11"/>
          <p:cNvSpPr txBox="1">
            <a:spLocks noGrp="1"/>
          </p:cNvSpPr>
          <p:nvPr>
            <p:ph type="subTitle" idx="1"/>
          </p:nvPr>
        </p:nvSpPr>
        <p:spPr>
          <a:xfrm>
            <a:off x="1443566" y="3428999"/>
            <a:ext cx="10029565" cy="796491"/>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3200"/>
              <a:buNone/>
            </a:pPr>
            <a:r>
              <a:rPr lang="en-US"/>
              <a:t>Thank you</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574A1DB-8074-470B-9ADE-732B06045442}"/>
                  </a:ext>
                </a:extLst>
              </p:cNvPr>
              <p:cNvSpPr txBox="1"/>
              <p:nvPr/>
            </p:nvSpPr>
            <p:spPr>
              <a:xfrm>
                <a:off x="838200" y="1132335"/>
                <a:ext cx="10465429" cy="461665"/>
              </a:xfrm>
              <a:prstGeom prst="rect">
                <a:avLst/>
              </a:prstGeom>
              <a:noFill/>
            </p:spPr>
            <p:txBody>
              <a:bodyPr wrap="none" rtlCol="0">
                <a:spAutoFit/>
              </a:bodyPr>
              <a:lstStyle/>
              <a:p>
                <a:r>
                  <a:rPr lang="en-US" sz="2400" b="1">
                    <a:latin typeface="Times New Roman" panose="02020603050405020304" pitchFamily="18" charset="0"/>
                    <a:cs typeface="Times New Roman" panose="02020603050405020304" pitchFamily="18" charset="0"/>
                  </a:rPr>
                  <a:t>Vi dụ: </a:t>
                </a:r>
                <a:r>
                  <a:rPr lang="en-US" sz="2400">
                    <a:latin typeface="Times New Roman" panose="02020603050405020304" pitchFamily="18" charset="0"/>
                    <a:cs typeface="Times New Roman" panose="02020603050405020304" pitchFamily="18" charset="0"/>
                  </a:rPr>
                  <a:t>Ta có </a:t>
                </a:r>
                <a:r>
                  <a:rPr lang="vi-VN" sz="2400">
                    <a:effectLst/>
                    <a:latin typeface="Times New Roman" panose="02020603050405020304" pitchFamily="18" charset="0"/>
                    <a:ea typeface="Times New Roman" panose="02020603050405020304" pitchFamily="18" charset="0"/>
                  </a:rPr>
                  <a:t>NFAε</a:t>
                </a:r>
                <a:r>
                  <a:rPr lang="en-US" sz="2400">
                    <a:effectLst/>
                    <a:latin typeface="Times New Roman" panose="02020603050405020304" pitchFamily="18" charset="0"/>
                    <a:ea typeface="Times New Roman" panose="02020603050405020304" pitchFamily="18" charset="0"/>
                  </a:rPr>
                  <a:t> </a:t>
                </a:r>
                <a14:m>
                  <m:oMath xmlns:m="http://schemas.openxmlformats.org/officeDocument/2006/math">
                    <m:r>
                      <a:rPr lang="en-US" sz="2400" b="0" i="1" smtClean="0">
                        <a:effectLst/>
                        <a:latin typeface="Cambria Math" panose="02040503050406030204" pitchFamily="18" charset="0"/>
                        <a:ea typeface="Times New Roman" panose="02020603050405020304" pitchFamily="18" charset="0"/>
                      </a:rPr>
                      <m:t>𝑀</m:t>
                    </m:r>
                    <m:r>
                      <a:rPr lang="en-US" sz="2400" b="0" i="1" smtClean="0">
                        <a:effectLst/>
                        <a:latin typeface="Cambria Math" panose="02040503050406030204" pitchFamily="18" charset="0"/>
                        <a:ea typeface="Times New Roman" panose="02020603050405020304" pitchFamily="18" charset="0"/>
                      </a:rPr>
                      <m:t>(</m:t>
                    </m:r>
                    <m:d>
                      <m:dPr>
                        <m:begChr m:val="{"/>
                        <m:endChr m:val="}"/>
                        <m:ctrlPr>
                          <a:rPr lang="en-US" sz="2400" b="0" i="1" smtClean="0">
                            <a:effectLst/>
                            <a:latin typeface="Cambria Math" panose="02040503050406030204" pitchFamily="18" charset="0"/>
                            <a:ea typeface="Times New Roman" panose="02020603050405020304" pitchFamily="18" charset="0"/>
                          </a:rPr>
                        </m:ctrlPr>
                      </m:dPr>
                      <m:e>
                        <m:sSub>
                          <m:sSubPr>
                            <m:ctrlPr>
                              <a:rPr lang="en-US" sz="2400" b="0" i="1" smtClean="0">
                                <a:effectLst/>
                                <a:latin typeface="Cambria Math" panose="02040503050406030204" pitchFamily="18" charset="0"/>
                              </a:rPr>
                            </m:ctrlPr>
                          </m:sSubPr>
                          <m:e>
                            <m:r>
                              <a:rPr lang="en-US" sz="2400" b="0" i="1" smtClean="0">
                                <a:effectLst/>
                                <a:latin typeface="Cambria Math" panose="02040503050406030204" pitchFamily="18" charset="0"/>
                              </a:rPr>
                              <m:t>𝑞</m:t>
                            </m:r>
                          </m:e>
                          <m:sub>
                            <m:r>
                              <a:rPr lang="en-US" sz="2400" b="0" i="1" smtClean="0">
                                <a:effectLst/>
                                <a:latin typeface="Cambria Math" panose="02040503050406030204" pitchFamily="18" charset="0"/>
                              </a:rPr>
                              <m:t>0</m:t>
                            </m:r>
                          </m:sub>
                        </m:sSub>
                        <m:r>
                          <a:rPr lang="en-US" sz="2400" b="0" i="1" smtClean="0">
                            <a:effectLst/>
                            <a:latin typeface="Cambria Math" panose="02040503050406030204" pitchFamily="18" charset="0"/>
                          </a:rPr>
                          <m:t>, </m:t>
                        </m:r>
                        <m:sSub>
                          <m:sSubPr>
                            <m:ctrlPr>
                              <a:rPr lang="en-US" sz="2400" b="0" i="1" smtClean="0">
                                <a:effectLst/>
                                <a:latin typeface="Cambria Math" panose="02040503050406030204" pitchFamily="18" charset="0"/>
                              </a:rPr>
                            </m:ctrlPr>
                          </m:sSubPr>
                          <m:e>
                            <m:r>
                              <a:rPr lang="en-US" sz="2400" b="0" i="1" smtClean="0">
                                <a:effectLst/>
                                <a:latin typeface="Cambria Math" panose="02040503050406030204" pitchFamily="18" charset="0"/>
                              </a:rPr>
                              <m:t>𝑞</m:t>
                            </m:r>
                          </m:e>
                          <m:sub>
                            <m:r>
                              <a:rPr lang="en-US" sz="2400" b="0" i="1" smtClean="0">
                                <a:effectLst/>
                                <a:latin typeface="Cambria Math" panose="02040503050406030204" pitchFamily="18" charset="0"/>
                              </a:rPr>
                              <m:t>1</m:t>
                            </m:r>
                          </m:sub>
                        </m:sSub>
                        <m:r>
                          <a:rPr lang="en-US" sz="2400" b="0" i="1" smtClean="0">
                            <a:effectLst/>
                            <a:latin typeface="Cambria Math" panose="02040503050406030204" pitchFamily="18" charset="0"/>
                          </a:rPr>
                          <m:t>,</m:t>
                        </m:r>
                        <m:sSub>
                          <m:sSubPr>
                            <m:ctrlPr>
                              <a:rPr lang="en-US" sz="2400" b="0" i="1" smtClean="0">
                                <a:effectLst/>
                                <a:latin typeface="Cambria Math" panose="02040503050406030204" pitchFamily="18" charset="0"/>
                              </a:rPr>
                            </m:ctrlPr>
                          </m:sSubPr>
                          <m:e>
                            <m:r>
                              <a:rPr lang="en-US" sz="2400" b="0" i="1" smtClean="0">
                                <a:effectLst/>
                                <a:latin typeface="Cambria Math" panose="02040503050406030204" pitchFamily="18" charset="0"/>
                              </a:rPr>
                              <m:t>𝑞</m:t>
                            </m:r>
                          </m:e>
                          <m:sub>
                            <m:r>
                              <a:rPr lang="en-US" sz="2400" b="0" i="1" smtClean="0">
                                <a:effectLst/>
                                <a:latin typeface="Cambria Math" panose="02040503050406030204" pitchFamily="18" charset="0"/>
                              </a:rPr>
                              <m:t>2</m:t>
                            </m:r>
                          </m:sub>
                        </m:sSub>
                      </m:e>
                    </m:d>
                    <m:r>
                      <a:rPr lang="en-US" sz="2400" b="0" i="1" smtClean="0">
                        <a:effectLst/>
                        <a:latin typeface="Cambria Math" panose="02040503050406030204" pitchFamily="18" charset="0"/>
                        <a:ea typeface="Times New Roman" panose="02020603050405020304" pitchFamily="18" charset="0"/>
                      </a:rPr>
                      <m:t>, </m:t>
                    </m:r>
                    <m:d>
                      <m:dPr>
                        <m:begChr m:val="{"/>
                        <m:endChr m:val="}"/>
                        <m:ctrlPr>
                          <a:rPr lang="en-US" sz="2400" b="0" i="1" smtClean="0">
                            <a:effectLst/>
                            <a:latin typeface="Cambria Math" panose="02040503050406030204" pitchFamily="18" charset="0"/>
                            <a:ea typeface="Times New Roman" panose="02020603050405020304" pitchFamily="18" charset="0"/>
                          </a:rPr>
                        </m:ctrlPr>
                      </m:dPr>
                      <m:e>
                        <m:r>
                          <a:rPr lang="en-US" sz="2400" b="0" i="1" smtClean="0">
                            <a:effectLst/>
                            <a:latin typeface="Cambria Math" panose="02040503050406030204" pitchFamily="18" charset="0"/>
                            <a:ea typeface="Times New Roman" panose="02020603050405020304" pitchFamily="18" charset="0"/>
                          </a:rPr>
                          <m:t>0, 1, 2</m:t>
                        </m:r>
                      </m:e>
                    </m:d>
                    <m:r>
                      <a:rPr lang="en-US" sz="2400" b="0" i="1" smtClean="0">
                        <a:effectLst/>
                        <a:latin typeface="Cambria Math" panose="02040503050406030204" pitchFamily="18" charset="0"/>
                        <a:ea typeface="Times New Roman" panose="02020603050405020304" pitchFamily="18" charset="0"/>
                      </a:rPr>
                      <m:t>,  </m:t>
                    </m:r>
                    <m:r>
                      <a:rPr lang="en-US" sz="2400" b="0" i="1" smtClean="0">
                        <a:effectLst/>
                        <a:latin typeface="Cambria Math" panose="02040503050406030204" pitchFamily="18" charset="0"/>
                        <a:ea typeface="Cambria Math" panose="02040503050406030204" pitchFamily="18" charset="0"/>
                      </a:rPr>
                      <m:t>𝛿</m:t>
                    </m:r>
                    <m:r>
                      <a:rPr lang="en-US" sz="2400" b="0" i="1" smtClean="0">
                        <a:effectLst/>
                        <a:latin typeface="Cambria Math" panose="02040503050406030204" pitchFamily="18" charset="0"/>
                        <a:ea typeface="Cambria Math" panose="02040503050406030204" pitchFamily="18" charset="0"/>
                      </a:rPr>
                      <m:t>, </m:t>
                    </m:r>
                    <m:sSub>
                      <m:sSubPr>
                        <m:ctrlPr>
                          <a:rPr lang="en-US" sz="2400" b="0" i="1" smtClean="0">
                            <a:effectLst/>
                            <a:latin typeface="Cambria Math" panose="02040503050406030204" pitchFamily="18" charset="0"/>
                            <a:ea typeface="Cambria Math" panose="02040503050406030204" pitchFamily="18" charset="0"/>
                          </a:rPr>
                        </m:ctrlPr>
                      </m:sSubPr>
                      <m:e>
                        <m:r>
                          <a:rPr lang="en-US" sz="2400" b="0" i="1" smtClean="0">
                            <a:effectLst/>
                            <a:latin typeface="Cambria Math" panose="02040503050406030204" pitchFamily="18" charset="0"/>
                            <a:ea typeface="Cambria Math" panose="02040503050406030204" pitchFamily="18" charset="0"/>
                          </a:rPr>
                          <m:t>𝑞</m:t>
                        </m:r>
                      </m:e>
                      <m:sub>
                        <m:r>
                          <a:rPr lang="en-US" sz="2400" b="0" i="1" smtClean="0">
                            <a:effectLst/>
                            <a:latin typeface="Cambria Math" panose="02040503050406030204" pitchFamily="18" charset="0"/>
                            <a:ea typeface="Cambria Math" panose="02040503050406030204" pitchFamily="18" charset="0"/>
                          </a:rPr>
                          <m:t>0</m:t>
                        </m:r>
                      </m:sub>
                    </m:sSub>
                    <m:r>
                      <a:rPr lang="en-US" sz="2400" b="0" i="1" smtClean="0">
                        <a:effectLst/>
                        <a:latin typeface="Cambria Math" panose="02040503050406030204" pitchFamily="18" charset="0"/>
                        <a:ea typeface="Cambria Math" panose="02040503050406030204" pitchFamily="18" charset="0"/>
                      </a:rPr>
                      <m:t>, </m:t>
                    </m:r>
                    <m:d>
                      <m:dPr>
                        <m:begChr m:val="{"/>
                        <m:endChr m:val="}"/>
                        <m:ctrlPr>
                          <a:rPr lang="en-US" sz="2400" b="0" i="1" smtClean="0">
                            <a:effectLst/>
                            <a:latin typeface="Cambria Math" panose="02040503050406030204" pitchFamily="18" charset="0"/>
                            <a:ea typeface="Cambria Math" panose="02040503050406030204" pitchFamily="18" charset="0"/>
                          </a:rPr>
                        </m:ctrlPr>
                      </m:dPr>
                      <m:e>
                        <m:sSub>
                          <m:sSubPr>
                            <m:ctrlPr>
                              <a:rPr lang="en-US" sz="2400" b="0" i="1" smtClean="0">
                                <a:effectLst/>
                                <a:latin typeface="Cambria Math" panose="02040503050406030204" pitchFamily="18" charset="0"/>
                                <a:ea typeface="Cambria Math" panose="02040503050406030204" pitchFamily="18" charset="0"/>
                              </a:rPr>
                            </m:ctrlPr>
                          </m:sSubPr>
                          <m:e>
                            <m:r>
                              <a:rPr lang="en-US" sz="2400" b="0" i="1" smtClean="0">
                                <a:effectLst/>
                                <a:latin typeface="Cambria Math" panose="02040503050406030204" pitchFamily="18" charset="0"/>
                                <a:ea typeface="Cambria Math" panose="02040503050406030204" pitchFamily="18" charset="0"/>
                              </a:rPr>
                              <m:t>𝑞</m:t>
                            </m:r>
                          </m:e>
                          <m:sub>
                            <m:r>
                              <a:rPr lang="en-US" sz="2400" b="0" i="1" smtClean="0">
                                <a:effectLst/>
                                <a:latin typeface="Cambria Math" panose="02040503050406030204" pitchFamily="18" charset="0"/>
                                <a:ea typeface="Cambria Math" panose="02040503050406030204" pitchFamily="18" charset="0"/>
                              </a:rPr>
                              <m:t>2</m:t>
                            </m:r>
                          </m:sub>
                        </m:sSub>
                      </m:e>
                    </m:d>
                  </m:oMath>
                </a14:m>
                <a:r>
                  <a:rPr lang="en-US" sz="2400"/>
                  <a:t> </a:t>
                </a:r>
                <a:r>
                  <a:rPr lang="en-US" sz="2400">
                    <a:latin typeface="Times New Roman" panose="02020603050405020304" pitchFamily="18" charset="0"/>
                    <a:cs typeface="Times New Roman" panose="02020603050405020304" pitchFamily="18" charset="0"/>
                  </a:rPr>
                  <a:t>với hàm chuyển </a:t>
                </a:r>
                <a14:m>
                  <m:oMath xmlns:m="http://schemas.openxmlformats.org/officeDocument/2006/math">
                    <m:r>
                      <a:rPr lang="en-US" sz="2400" i="1">
                        <a:latin typeface="Cambria Math" panose="02040503050406030204" pitchFamily="18" charset="0"/>
                        <a:ea typeface="Cambria Math" panose="02040503050406030204" pitchFamily="18" charset="0"/>
                      </a:rPr>
                      <m:t>𝛿</m:t>
                    </m:r>
                  </m:oMath>
                </a14:m>
                <a:r>
                  <a:rPr lang="en-US" sz="2400"/>
                  <a:t> </a:t>
                </a:r>
                <a:r>
                  <a:rPr lang="en-US" sz="2400">
                    <a:latin typeface="Times New Roman" panose="02020603050405020304" pitchFamily="18" charset="0"/>
                    <a:cs typeface="Times New Roman" panose="02020603050405020304" pitchFamily="18" charset="0"/>
                  </a:rPr>
                  <a:t>như sau: </a:t>
                </a:r>
              </a:p>
            </p:txBody>
          </p:sp>
        </mc:Choice>
        <mc:Fallback xmlns="">
          <p:sp>
            <p:nvSpPr>
              <p:cNvPr id="8" name="TextBox 7">
                <a:extLst>
                  <a:ext uri="{FF2B5EF4-FFF2-40B4-BE49-F238E27FC236}">
                    <a16:creationId xmlns:a16="http://schemas.microsoft.com/office/drawing/2014/main" id="{4574A1DB-8074-470B-9ADE-732B06045442}"/>
                  </a:ext>
                </a:extLst>
              </p:cNvPr>
              <p:cNvSpPr txBox="1">
                <a:spLocks noRot="1" noChangeAspect="1" noMove="1" noResize="1" noEditPoints="1" noAdjustHandles="1" noChangeArrowheads="1" noChangeShapeType="1" noTextEdit="1"/>
              </p:cNvSpPr>
              <p:nvPr/>
            </p:nvSpPr>
            <p:spPr>
              <a:xfrm>
                <a:off x="838200" y="1132335"/>
                <a:ext cx="10465429" cy="461665"/>
              </a:xfrm>
              <a:prstGeom prst="rect">
                <a:avLst/>
              </a:prstGeom>
              <a:blipFill>
                <a:blip r:embed="rId2"/>
                <a:stretch>
                  <a:fillRect l="-932" t="-10667" r="-466" b="-30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10" name="Table 10">
                <a:extLst>
                  <a:ext uri="{FF2B5EF4-FFF2-40B4-BE49-F238E27FC236}">
                    <a16:creationId xmlns:a16="http://schemas.microsoft.com/office/drawing/2014/main" id="{FF84ECF8-0B53-4C87-B46D-99E0FAEC9DE4}"/>
                  </a:ext>
                </a:extLst>
              </p:cNvPr>
              <p:cNvGraphicFramePr>
                <a:graphicFrameLocks noGrp="1"/>
              </p:cNvGraphicFramePr>
              <p:nvPr>
                <p:extLst>
                  <p:ext uri="{D42A27DB-BD31-4B8C-83A1-F6EECF244321}">
                    <p14:modId xmlns:p14="http://schemas.microsoft.com/office/powerpoint/2010/main" val="1094746462"/>
                  </p:ext>
                </p:extLst>
              </p:nvPr>
            </p:nvGraphicFramePr>
            <p:xfrm>
              <a:off x="2836561" y="1783356"/>
              <a:ext cx="6468706" cy="1981200"/>
            </p:xfrm>
            <a:graphic>
              <a:graphicData uri="http://schemas.openxmlformats.org/drawingml/2006/table">
                <a:tbl>
                  <a:tblPr firstRow="1" bandRow="1">
                    <a:tableStyleId>{69012ECD-51FC-41F1-AA8D-1B2483CD663E}</a:tableStyleId>
                  </a:tblPr>
                  <a:tblGrid>
                    <a:gridCol w="1293741">
                      <a:extLst>
                        <a:ext uri="{9D8B030D-6E8A-4147-A177-3AD203B41FA5}">
                          <a16:colId xmlns:a16="http://schemas.microsoft.com/office/drawing/2014/main" val="3063635383"/>
                        </a:ext>
                      </a:extLst>
                    </a:gridCol>
                    <a:gridCol w="1269814">
                      <a:extLst>
                        <a:ext uri="{9D8B030D-6E8A-4147-A177-3AD203B41FA5}">
                          <a16:colId xmlns:a16="http://schemas.microsoft.com/office/drawing/2014/main" val="1356512341"/>
                        </a:ext>
                      </a:extLst>
                    </a:gridCol>
                    <a:gridCol w="1317669">
                      <a:extLst>
                        <a:ext uri="{9D8B030D-6E8A-4147-A177-3AD203B41FA5}">
                          <a16:colId xmlns:a16="http://schemas.microsoft.com/office/drawing/2014/main" val="3675182665"/>
                        </a:ext>
                      </a:extLst>
                    </a:gridCol>
                    <a:gridCol w="1293741">
                      <a:extLst>
                        <a:ext uri="{9D8B030D-6E8A-4147-A177-3AD203B41FA5}">
                          <a16:colId xmlns:a16="http://schemas.microsoft.com/office/drawing/2014/main" val="2852903830"/>
                        </a:ext>
                      </a:extLst>
                    </a:gridCol>
                    <a:gridCol w="1293741">
                      <a:extLst>
                        <a:ext uri="{9D8B030D-6E8A-4147-A177-3AD203B41FA5}">
                          <a16:colId xmlns:a16="http://schemas.microsoft.com/office/drawing/2014/main" val="3553036953"/>
                        </a:ext>
                      </a:extLst>
                    </a:gridCol>
                  </a:tblGrid>
                  <a:tr h="370840">
                    <a:tc>
                      <a:txBody>
                        <a:bodyPr/>
                        <a:lstStyle/>
                        <a:p>
                          <a:pPr algn="ctr"/>
                          <a14:m>
                            <m:oMathPara xmlns:m="http://schemas.openxmlformats.org/officeDocument/2006/math">
                              <m:oMathParaPr>
                                <m:jc m:val="centerGroup"/>
                              </m:oMathParaPr>
                              <m:oMath xmlns:m="http://schemas.openxmlformats.org/officeDocument/2006/math">
                                <m:r>
                                  <a:rPr lang="en-US" sz="2000" b="0" i="1" smtClean="0">
                                    <a:effectLst/>
                                    <a:latin typeface="Cambria Math" panose="02040503050406030204" pitchFamily="18" charset="0"/>
                                    <a:ea typeface="Cambria Math" panose="02040503050406030204" pitchFamily="18" charset="0"/>
                                  </a:rPr>
                                  <m:t>𝛿</m:t>
                                </m:r>
                              </m:oMath>
                            </m:oMathPara>
                          </a14:m>
                          <a:endParaRPr lang="en-US" sz="2000">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tcPr>
                    </a:tc>
                    <a:tc gridSpan="4">
                      <a:txBody>
                        <a:bodyPr/>
                        <a:lstStyle/>
                        <a:p>
                          <a:pPr algn="ctr"/>
                          <a:r>
                            <a:rPr lang="en-US" sz="2000">
                              <a:latin typeface="Times New Roman" panose="02020603050405020304" pitchFamily="18" charset="0"/>
                              <a:cs typeface="Times New Roman" panose="02020603050405020304" pitchFamily="18" charset="0"/>
                            </a:rPr>
                            <a:t>Inputs</a:t>
                          </a:r>
                        </a:p>
                      </a:txBody>
                      <a:tcPr>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41559029"/>
                      </a:ext>
                    </a:extLst>
                  </a:tr>
                  <a:tr h="370840">
                    <a:tc>
                      <a:txBody>
                        <a:bodyPr/>
                        <a:lstStyle/>
                        <a:p>
                          <a:pPr algn="ctr"/>
                          <a:r>
                            <a:rPr lang="en-US" sz="2000">
                              <a:latin typeface="Times New Roman" panose="02020603050405020304" pitchFamily="18" charset="0"/>
                              <a:cs typeface="Times New Roman" panose="02020603050405020304" pitchFamily="18" charset="0"/>
                            </a:rPr>
                            <a:t>Trạng thái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a:latin typeface="Times New Roman" panose="02020603050405020304" pitchFamily="18" charset="0"/>
                              <a:cs typeface="Times New Roman" panose="02020603050405020304" pitchFamily="18"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a:latin typeface="Times New Roman" panose="02020603050405020304" pitchFamily="18" charset="0"/>
                              <a:cs typeface="Times New Roman" panose="02020603050405020304" pitchFamily="18"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a:latin typeface="Times New Roman" panose="02020603050405020304" pitchFamily="18" charset="0"/>
                              <a:cs typeface="Times New Roman" panose="02020603050405020304" pitchFamily="18"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vi-VN" sz="2000">
                              <a:effectLst/>
                              <a:latin typeface="Times New Roman" panose="02020603050405020304" pitchFamily="18" charset="0"/>
                              <a:ea typeface="Times New Roman" panose="02020603050405020304" pitchFamily="18" charset="0"/>
                            </a:rPr>
                            <a:t>ε</a:t>
                          </a:r>
                          <a:endParaRPr lang="en-US" sz="200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39582430"/>
                      </a:ext>
                    </a:extLst>
                  </a:tr>
                  <a:tr h="370840">
                    <a:tc>
                      <a:txBody>
                        <a:bodyPr/>
                        <a:lstStyle/>
                        <a:p>
                          <a:pPr algn="ctr"/>
                          <a14:m>
                            <m:oMathPara xmlns:m="http://schemas.openxmlformats.org/officeDocument/2006/math">
                              <m:oMathParaPr>
                                <m:jc m:val="centerGroup"/>
                              </m:oMathParaPr>
                              <m:oMath xmlns:m="http://schemas.openxmlformats.org/officeDocument/2006/math">
                                <m:sSub>
                                  <m:sSubPr>
                                    <m:ctrlPr>
                                      <a:rPr lang="en-US" sz="2000" b="0" i="1" smtClean="0">
                                        <a:effectLst/>
                                        <a:latin typeface="Cambria Math" panose="02040503050406030204" pitchFamily="18" charset="0"/>
                                      </a:rPr>
                                    </m:ctrlPr>
                                  </m:sSubPr>
                                  <m:e>
                                    <m:r>
                                      <a:rPr lang="en-US" sz="2000" b="0" i="1" smtClean="0">
                                        <a:effectLst/>
                                        <a:latin typeface="Cambria Math" panose="02040503050406030204" pitchFamily="18" charset="0"/>
                                      </a:rPr>
                                      <m:t>𝑞</m:t>
                                    </m:r>
                                  </m:e>
                                  <m:sub>
                                    <m:r>
                                      <a:rPr lang="en-US" sz="2000" b="0" i="1" smtClean="0">
                                        <a:effectLst/>
                                        <a:latin typeface="Cambria Math" panose="02040503050406030204" pitchFamily="18" charset="0"/>
                                      </a:rPr>
                                      <m:t>0</m:t>
                                    </m:r>
                                  </m:sub>
                                </m:sSub>
                              </m:oMath>
                            </m:oMathPara>
                          </a14:m>
                          <a:endParaRPr lang="en-US" sz="200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14:m>
                            <m:oMath xmlns:m="http://schemas.openxmlformats.org/officeDocument/2006/math">
                              <m:d>
                                <m:dPr>
                                  <m:begChr m:val="{"/>
                                  <m:endChr m:val="}"/>
                                  <m:ctrlPr>
                                    <a:rPr lang="en-US" sz="2000" b="0" i="1" smtClean="0">
                                      <a:effectLst/>
                                      <a:latin typeface="Cambria Math" panose="02040503050406030204" pitchFamily="18" charset="0"/>
                                      <a:ea typeface="Cambria Math" panose="02040503050406030204" pitchFamily="18" charset="0"/>
                                    </a:rPr>
                                  </m:ctrlPr>
                                </m:dPr>
                                <m:e>
                                  <m:sSub>
                                    <m:sSubPr>
                                      <m:ctrlPr>
                                        <a:rPr lang="en-US" sz="2000" b="0" i="1" smtClean="0">
                                          <a:effectLst/>
                                          <a:latin typeface="Cambria Math" panose="02040503050406030204" pitchFamily="18" charset="0"/>
                                          <a:ea typeface="Cambria Math" panose="02040503050406030204" pitchFamily="18" charset="0"/>
                                        </a:rPr>
                                      </m:ctrlPr>
                                    </m:sSubPr>
                                    <m:e>
                                      <m:r>
                                        <a:rPr lang="en-US" sz="2000" b="0" i="1" smtClean="0">
                                          <a:effectLst/>
                                          <a:latin typeface="Cambria Math" panose="02040503050406030204" pitchFamily="18" charset="0"/>
                                          <a:ea typeface="Cambria Math" panose="02040503050406030204" pitchFamily="18" charset="0"/>
                                        </a:rPr>
                                        <m:t>𝑞</m:t>
                                      </m:r>
                                    </m:e>
                                    <m:sub>
                                      <m:r>
                                        <a:rPr lang="en-US" sz="2000" b="0" i="1" smtClean="0">
                                          <a:effectLst/>
                                          <a:latin typeface="Cambria Math" panose="02040503050406030204" pitchFamily="18" charset="0"/>
                                          <a:ea typeface="Cambria Math" panose="02040503050406030204" pitchFamily="18" charset="0"/>
                                        </a:rPr>
                                        <m:t>0</m:t>
                                      </m:r>
                                    </m:sub>
                                  </m:sSub>
                                </m:e>
                              </m:d>
                            </m:oMath>
                          </a14:m>
                          <a:r>
                            <a:rPr lang="en-US" sz="2000"/>
                            <a:t> </a:t>
                          </a:r>
                          <a:endParaRPr lang="en-US" sz="200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14:m>
                            <m:oMath xmlns:m="http://schemas.openxmlformats.org/officeDocument/2006/math">
                              <m:d>
                                <m:dPr>
                                  <m:begChr m:val="{"/>
                                  <m:endChr m:val="}"/>
                                  <m:ctrlPr>
                                    <a:rPr lang="en-US" sz="2000" b="0" i="1" smtClean="0">
                                      <a:effectLst/>
                                      <a:latin typeface="Cambria Math" panose="02040503050406030204" pitchFamily="18" charset="0"/>
                                      <a:ea typeface="Cambria Math" panose="02040503050406030204" pitchFamily="18" charset="0"/>
                                    </a:rPr>
                                  </m:ctrlPr>
                                </m:dPr>
                                <m:e>
                                  <m:sSub>
                                    <m:sSubPr>
                                      <m:ctrlPr>
                                        <a:rPr lang="en-US" sz="2000" b="0" i="1" smtClean="0">
                                          <a:effectLst/>
                                          <a:latin typeface="Cambria Math" panose="02040503050406030204" pitchFamily="18" charset="0"/>
                                          <a:ea typeface="Cambria Math" panose="02040503050406030204" pitchFamily="18" charset="0"/>
                                        </a:rPr>
                                      </m:ctrlPr>
                                    </m:sSubPr>
                                    <m:e>
                                      <m:r>
                                        <a:rPr lang="en-US" sz="2000" b="0" i="1" smtClean="0">
                                          <a:effectLst/>
                                          <a:latin typeface="Cambria Math" panose="02040503050406030204" pitchFamily="18" charset="0"/>
                                          <a:ea typeface="Cambria Math" panose="02040503050406030204" pitchFamily="18" charset="0"/>
                                        </a:rPr>
                                        <m:t>𝑞</m:t>
                                      </m:r>
                                    </m:e>
                                    <m:sub>
                                      <m:r>
                                        <a:rPr lang="en-US" sz="2000" b="0" i="1" smtClean="0">
                                          <a:effectLst/>
                                          <a:latin typeface="Cambria Math" panose="02040503050406030204" pitchFamily="18" charset="0"/>
                                          <a:ea typeface="Cambria Math" panose="02040503050406030204" pitchFamily="18" charset="0"/>
                                        </a:rPr>
                                        <m:t>1</m:t>
                                      </m:r>
                                    </m:sub>
                                  </m:sSub>
                                </m:e>
                              </m:d>
                            </m:oMath>
                          </a14:m>
                          <a:r>
                            <a:rPr lang="en-US" sz="2000"/>
                            <a:t> </a:t>
                          </a:r>
                          <a:endParaRPr lang="en-US" sz="200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05461658"/>
                      </a:ext>
                    </a:extLst>
                  </a:tr>
                  <a:tr h="370840">
                    <a:tc>
                      <a:txBody>
                        <a:bodyPr/>
                        <a:lstStyle/>
                        <a:p>
                          <a:pPr algn="ctr"/>
                          <a14:m>
                            <m:oMathPara xmlns:m="http://schemas.openxmlformats.org/officeDocument/2006/math">
                              <m:oMathParaPr>
                                <m:jc m:val="centerGroup"/>
                              </m:oMathParaPr>
                              <m:oMath xmlns:m="http://schemas.openxmlformats.org/officeDocument/2006/math">
                                <m:sSub>
                                  <m:sSubPr>
                                    <m:ctrlPr>
                                      <a:rPr lang="en-US" sz="2000" b="0" i="1" smtClean="0">
                                        <a:effectLst/>
                                        <a:latin typeface="Cambria Math" panose="02040503050406030204" pitchFamily="18" charset="0"/>
                                      </a:rPr>
                                    </m:ctrlPr>
                                  </m:sSubPr>
                                  <m:e>
                                    <m:r>
                                      <a:rPr lang="en-US" sz="2000" b="0" i="1" smtClean="0">
                                        <a:effectLst/>
                                        <a:latin typeface="Cambria Math" panose="02040503050406030204" pitchFamily="18" charset="0"/>
                                      </a:rPr>
                                      <m:t>𝑞</m:t>
                                    </m:r>
                                  </m:e>
                                  <m:sub>
                                    <m:r>
                                      <a:rPr lang="en-US" sz="2000" b="0" i="1" smtClean="0">
                                        <a:effectLst/>
                                        <a:latin typeface="Cambria Math" panose="02040503050406030204" pitchFamily="18" charset="0"/>
                                      </a:rPr>
                                      <m:t>1</m:t>
                                    </m:r>
                                  </m:sub>
                                </m:sSub>
                              </m:oMath>
                            </m:oMathPara>
                          </a14:m>
                          <a:endParaRPr lang="en-US" sz="200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14:m>
                            <m:oMath xmlns:m="http://schemas.openxmlformats.org/officeDocument/2006/math">
                              <m:d>
                                <m:dPr>
                                  <m:begChr m:val="{"/>
                                  <m:endChr m:val="}"/>
                                  <m:ctrlPr>
                                    <a:rPr lang="en-US" sz="2000" b="0" i="1" smtClean="0">
                                      <a:effectLst/>
                                      <a:latin typeface="Cambria Math" panose="02040503050406030204" pitchFamily="18" charset="0"/>
                                      <a:ea typeface="Cambria Math" panose="02040503050406030204" pitchFamily="18" charset="0"/>
                                    </a:rPr>
                                  </m:ctrlPr>
                                </m:dPr>
                                <m:e>
                                  <m:sSub>
                                    <m:sSubPr>
                                      <m:ctrlPr>
                                        <a:rPr lang="en-US" sz="2000" b="0" i="1" smtClean="0">
                                          <a:effectLst/>
                                          <a:latin typeface="Cambria Math" panose="02040503050406030204" pitchFamily="18" charset="0"/>
                                          <a:ea typeface="Cambria Math" panose="02040503050406030204" pitchFamily="18" charset="0"/>
                                        </a:rPr>
                                      </m:ctrlPr>
                                    </m:sSubPr>
                                    <m:e>
                                      <m:r>
                                        <a:rPr lang="en-US" sz="2000" b="0" i="1" smtClean="0">
                                          <a:effectLst/>
                                          <a:latin typeface="Cambria Math" panose="02040503050406030204" pitchFamily="18" charset="0"/>
                                          <a:ea typeface="Cambria Math" panose="02040503050406030204" pitchFamily="18" charset="0"/>
                                        </a:rPr>
                                        <m:t>𝑞</m:t>
                                      </m:r>
                                    </m:e>
                                    <m:sub>
                                      <m:r>
                                        <a:rPr lang="en-US" sz="2000" b="0" i="1" smtClean="0">
                                          <a:effectLst/>
                                          <a:latin typeface="Cambria Math" panose="02040503050406030204" pitchFamily="18" charset="0"/>
                                          <a:ea typeface="Cambria Math" panose="02040503050406030204" pitchFamily="18" charset="0"/>
                                        </a:rPr>
                                        <m:t>1</m:t>
                                      </m:r>
                                    </m:sub>
                                  </m:sSub>
                                </m:e>
                              </m:d>
                            </m:oMath>
                          </a14:m>
                          <a:r>
                            <a:rPr lang="en-US" sz="2000"/>
                            <a:t> </a:t>
                          </a:r>
                          <a:endParaRPr lang="en-US" sz="200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14:m>
                            <m:oMath xmlns:m="http://schemas.openxmlformats.org/officeDocument/2006/math">
                              <m:d>
                                <m:dPr>
                                  <m:begChr m:val="{"/>
                                  <m:endChr m:val="}"/>
                                  <m:ctrlPr>
                                    <a:rPr lang="en-US" sz="2000" b="0" i="1" smtClean="0">
                                      <a:effectLst/>
                                      <a:latin typeface="Cambria Math" panose="02040503050406030204" pitchFamily="18" charset="0"/>
                                      <a:ea typeface="Cambria Math" panose="02040503050406030204" pitchFamily="18" charset="0"/>
                                    </a:rPr>
                                  </m:ctrlPr>
                                </m:dPr>
                                <m:e>
                                  <m:sSub>
                                    <m:sSubPr>
                                      <m:ctrlPr>
                                        <a:rPr lang="en-US" sz="2000" b="0" i="1" smtClean="0">
                                          <a:effectLst/>
                                          <a:latin typeface="Cambria Math" panose="02040503050406030204" pitchFamily="18" charset="0"/>
                                          <a:ea typeface="Cambria Math" panose="02040503050406030204" pitchFamily="18" charset="0"/>
                                        </a:rPr>
                                      </m:ctrlPr>
                                    </m:sSubPr>
                                    <m:e>
                                      <m:r>
                                        <a:rPr lang="en-US" sz="2000" b="0" i="1" smtClean="0">
                                          <a:effectLst/>
                                          <a:latin typeface="Cambria Math" panose="02040503050406030204" pitchFamily="18" charset="0"/>
                                          <a:ea typeface="Cambria Math" panose="02040503050406030204" pitchFamily="18" charset="0"/>
                                        </a:rPr>
                                        <m:t>𝑞</m:t>
                                      </m:r>
                                    </m:e>
                                    <m:sub>
                                      <m:r>
                                        <a:rPr lang="en-US" sz="2000" b="0" i="1" smtClean="0">
                                          <a:effectLst/>
                                          <a:latin typeface="Cambria Math" panose="02040503050406030204" pitchFamily="18" charset="0"/>
                                          <a:ea typeface="Cambria Math" panose="02040503050406030204" pitchFamily="18" charset="0"/>
                                        </a:rPr>
                                        <m:t>2</m:t>
                                      </m:r>
                                    </m:sub>
                                  </m:sSub>
                                </m:e>
                              </m:d>
                            </m:oMath>
                          </a14:m>
                          <a:r>
                            <a:rPr lang="en-US" sz="2000"/>
                            <a:t> </a:t>
                          </a:r>
                          <a:endParaRPr lang="en-US" sz="200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03739094"/>
                      </a:ext>
                    </a:extLst>
                  </a:tr>
                  <a:tr h="370840">
                    <a:tc>
                      <a:txBody>
                        <a:bodyPr/>
                        <a:lstStyle/>
                        <a:p>
                          <a:pPr algn="ctr"/>
                          <a14:m>
                            <m:oMathPara xmlns:m="http://schemas.openxmlformats.org/officeDocument/2006/math">
                              <m:oMathParaPr>
                                <m:jc m:val="centerGroup"/>
                              </m:oMathParaPr>
                              <m:oMath xmlns:m="http://schemas.openxmlformats.org/officeDocument/2006/math">
                                <m:sSub>
                                  <m:sSubPr>
                                    <m:ctrlPr>
                                      <a:rPr lang="en-US" sz="2000" b="0" i="1" smtClean="0">
                                        <a:effectLst/>
                                        <a:latin typeface="Cambria Math" panose="02040503050406030204" pitchFamily="18" charset="0"/>
                                      </a:rPr>
                                    </m:ctrlPr>
                                  </m:sSubPr>
                                  <m:e>
                                    <m:r>
                                      <a:rPr lang="en-US" sz="2000" b="0" i="1" smtClean="0">
                                        <a:effectLst/>
                                        <a:latin typeface="Cambria Math" panose="02040503050406030204" pitchFamily="18" charset="0"/>
                                      </a:rPr>
                                      <m:t>𝑞</m:t>
                                    </m:r>
                                  </m:e>
                                  <m:sub>
                                    <m:r>
                                      <a:rPr lang="en-US" sz="2000" b="0" i="1" smtClean="0">
                                        <a:effectLst/>
                                        <a:latin typeface="Cambria Math" panose="02040503050406030204" pitchFamily="18" charset="0"/>
                                      </a:rPr>
                                      <m:t>2</m:t>
                                    </m:r>
                                  </m:sub>
                                </m:sSub>
                              </m:oMath>
                            </m:oMathPara>
                          </a14:m>
                          <a:endParaRPr lang="en-US" sz="200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14:m>
                            <m:oMath xmlns:m="http://schemas.openxmlformats.org/officeDocument/2006/math">
                              <m:d>
                                <m:dPr>
                                  <m:begChr m:val="{"/>
                                  <m:endChr m:val="}"/>
                                  <m:ctrlPr>
                                    <a:rPr lang="en-US" sz="2000" b="0" i="1" smtClean="0">
                                      <a:effectLst/>
                                      <a:latin typeface="Cambria Math" panose="02040503050406030204" pitchFamily="18" charset="0"/>
                                      <a:ea typeface="Cambria Math" panose="02040503050406030204" pitchFamily="18" charset="0"/>
                                    </a:rPr>
                                  </m:ctrlPr>
                                </m:dPr>
                                <m:e>
                                  <m:sSub>
                                    <m:sSubPr>
                                      <m:ctrlPr>
                                        <a:rPr lang="en-US" sz="2000" b="0" i="1" smtClean="0">
                                          <a:effectLst/>
                                          <a:latin typeface="Cambria Math" panose="02040503050406030204" pitchFamily="18" charset="0"/>
                                          <a:ea typeface="Cambria Math" panose="02040503050406030204" pitchFamily="18" charset="0"/>
                                        </a:rPr>
                                      </m:ctrlPr>
                                    </m:sSubPr>
                                    <m:e>
                                      <m:r>
                                        <a:rPr lang="en-US" sz="2000" b="0" i="1" smtClean="0">
                                          <a:effectLst/>
                                          <a:latin typeface="Cambria Math" panose="02040503050406030204" pitchFamily="18" charset="0"/>
                                          <a:ea typeface="Cambria Math" panose="02040503050406030204" pitchFamily="18" charset="0"/>
                                        </a:rPr>
                                        <m:t>𝑞</m:t>
                                      </m:r>
                                    </m:e>
                                    <m:sub>
                                      <m:r>
                                        <a:rPr lang="en-US" sz="2000" b="0" i="1" smtClean="0">
                                          <a:effectLst/>
                                          <a:latin typeface="Cambria Math" panose="02040503050406030204" pitchFamily="18" charset="0"/>
                                          <a:ea typeface="Cambria Math" panose="02040503050406030204" pitchFamily="18" charset="0"/>
                                        </a:rPr>
                                        <m:t>2</m:t>
                                      </m:r>
                                    </m:sub>
                                  </m:sSub>
                                </m:e>
                              </m:d>
                            </m:oMath>
                          </a14:m>
                          <a:r>
                            <a:rPr lang="en-US" sz="2000"/>
                            <a:t> </a:t>
                          </a:r>
                          <a:endParaRPr lang="en-US" sz="200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56786022"/>
                      </a:ext>
                    </a:extLst>
                  </a:tr>
                </a:tbl>
              </a:graphicData>
            </a:graphic>
          </p:graphicFrame>
        </mc:Choice>
        <mc:Fallback xmlns="">
          <p:graphicFrame>
            <p:nvGraphicFramePr>
              <p:cNvPr id="10" name="Table 10">
                <a:extLst>
                  <a:ext uri="{FF2B5EF4-FFF2-40B4-BE49-F238E27FC236}">
                    <a16:creationId xmlns:a16="http://schemas.microsoft.com/office/drawing/2014/main" id="{FF84ECF8-0B53-4C87-B46D-99E0FAEC9DE4}"/>
                  </a:ext>
                </a:extLst>
              </p:cNvPr>
              <p:cNvGraphicFramePr>
                <a:graphicFrameLocks noGrp="1"/>
              </p:cNvGraphicFramePr>
              <p:nvPr>
                <p:extLst>
                  <p:ext uri="{D42A27DB-BD31-4B8C-83A1-F6EECF244321}">
                    <p14:modId xmlns:p14="http://schemas.microsoft.com/office/powerpoint/2010/main" val="1094746462"/>
                  </p:ext>
                </p:extLst>
              </p:nvPr>
            </p:nvGraphicFramePr>
            <p:xfrm>
              <a:off x="2836561" y="1783356"/>
              <a:ext cx="6468706" cy="1981200"/>
            </p:xfrm>
            <a:graphic>
              <a:graphicData uri="http://schemas.openxmlformats.org/drawingml/2006/table">
                <a:tbl>
                  <a:tblPr firstRow="1" bandRow="1">
                    <a:tableStyleId>{69012ECD-51FC-41F1-AA8D-1B2483CD663E}</a:tableStyleId>
                  </a:tblPr>
                  <a:tblGrid>
                    <a:gridCol w="1293741">
                      <a:extLst>
                        <a:ext uri="{9D8B030D-6E8A-4147-A177-3AD203B41FA5}">
                          <a16:colId xmlns:a16="http://schemas.microsoft.com/office/drawing/2014/main" val="3063635383"/>
                        </a:ext>
                      </a:extLst>
                    </a:gridCol>
                    <a:gridCol w="1269814">
                      <a:extLst>
                        <a:ext uri="{9D8B030D-6E8A-4147-A177-3AD203B41FA5}">
                          <a16:colId xmlns:a16="http://schemas.microsoft.com/office/drawing/2014/main" val="1356512341"/>
                        </a:ext>
                      </a:extLst>
                    </a:gridCol>
                    <a:gridCol w="1317669">
                      <a:extLst>
                        <a:ext uri="{9D8B030D-6E8A-4147-A177-3AD203B41FA5}">
                          <a16:colId xmlns:a16="http://schemas.microsoft.com/office/drawing/2014/main" val="3675182665"/>
                        </a:ext>
                      </a:extLst>
                    </a:gridCol>
                    <a:gridCol w="1293741">
                      <a:extLst>
                        <a:ext uri="{9D8B030D-6E8A-4147-A177-3AD203B41FA5}">
                          <a16:colId xmlns:a16="http://schemas.microsoft.com/office/drawing/2014/main" val="2852903830"/>
                        </a:ext>
                      </a:extLst>
                    </a:gridCol>
                    <a:gridCol w="1293741">
                      <a:extLst>
                        <a:ext uri="{9D8B030D-6E8A-4147-A177-3AD203B41FA5}">
                          <a16:colId xmlns:a16="http://schemas.microsoft.com/office/drawing/2014/main" val="3553036953"/>
                        </a:ext>
                      </a:extLst>
                    </a:gridCol>
                  </a:tblGrid>
                  <a:tr h="396240">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472" t="-7692" r="-401887" b="-429231"/>
                          </a:stretch>
                        </a:blipFill>
                      </a:tcPr>
                    </a:tc>
                    <a:tc gridSpan="4">
                      <a:txBody>
                        <a:bodyPr/>
                        <a:lstStyle/>
                        <a:p>
                          <a:pPr algn="ctr"/>
                          <a:r>
                            <a:rPr lang="en-US" sz="2000">
                              <a:latin typeface="Times New Roman" panose="02020603050405020304" pitchFamily="18" charset="0"/>
                              <a:cs typeface="Times New Roman" panose="02020603050405020304" pitchFamily="18" charset="0"/>
                            </a:rPr>
                            <a:t>Inputs</a:t>
                          </a:r>
                        </a:p>
                      </a:txBody>
                      <a:tcPr>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41559029"/>
                      </a:ext>
                    </a:extLst>
                  </a:tr>
                  <a:tr h="396240">
                    <a:tc>
                      <a:txBody>
                        <a:bodyPr/>
                        <a:lstStyle/>
                        <a:p>
                          <a:pPr algn="ctr"/>
                          <a:r>
                            <a:rPr lang="en-US" sz="2000">
                              <a:latin typeface="Times New Roman" panose="02020603050405020304" pitchFamily="18" charset="0"/>
                              <a:cs typeface="Times New Roman" panose="02020603050405020304" pitchFamily="18" charset="0"/>
                            </a:rPr>
                            <a:t>Trạng thái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a:latin typeface="Times New Roman" panose="02020603050405020304" pitchFamily="18" charset="0"/>
                              <a:cs typeface="Times New Roman" panose="02020603050405020304" pitchFamily="18"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a:latin typeface="Times New Roman" panose="02020603050405020304" pitchFamily="18" charset="0"/>
                              <a:cs typeface="Times New Roman" panose="02020603050405020304" pitchFamily="18"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a:latin typeface="Times New Roman" panose="02020603050405020304" pitchFamily="18" charset="0"/>
                              <a:cs typeface="Times New Roman" panose="02020603050405020304" pitchFamily="18"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vi-VN" sz="2000">
                              <a:effectLst/>
                              <a:latin typeface="Times New Roman" panose="02020603050405020304" pitchFamily="18" charset="0"/>
                              <a:ea typeface="Times New Roman" panose="02020603050405020304" pitchFamily="18" charset="0"/>
                            </a:rPr>
                            <a:t>ε</a:t>
                          </a:r>
                          <a:endParaRPr lang="en-US" sz="200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39582430"/>
                      </a:ext>
                    </a:extLst>
                  </a:tr>
                  <a:tr h="39624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472" t="-204545" r="-401887" b="-224242"/>
                          </a:stretch>
                        </a:blip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01914" t="-204545" r="-307656" b="-224242"/>
                          </a:stretch>
                        </a:blipFill>
                      </a:tcPr>
                    </a:tc>
                    <a:tc>
                      <a:txBody>
                        <a:bodyPr/>
                        <a:lstStyle/>
                        <a:p>
                          <a:pPr algn="ct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401415" t="-204545" r="-943" b="-224242"/>
                          </a:stretch>
                        </a:blipFill>
                      </a:tcPr>
                    </a:tc>
                    <a:extLst>
                      <a:ext uri="{0D108BD9-81ED-4DB2-BD59-A6C34878D82A}">
                        <a16:rowId xmlns:a16="http://schemas.microsoft.com/office/drawing/2014/main" val="3405461658"/>
                      </a:ext>
                    </a:extLst>
                  </a:tr>
                  <a:tr h="39624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472" t="-309231" r="-401887" b="-127692"/>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5370" t="-309231" r="-197685" b="-127692"/>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401415" t="-309231" r="-943" b="-127692"/>
                          </a:stretch>
                        </a:blipFill>
                      </a:tcPr>
                    </a:tc>
                    <a:extLst>
                      <a:ext uri="{0D108BD9-81ED-4DB2-BD59-A6C34878D82A}">
                        <a16:rowId xmlns:a16="http://schemas.microsoft.com/office/drawing/2014/main" val="703739094"/>
                      </a:ext>
                    </a:extLst>
                  </a:tr>
                  <a:tr h="39624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472" t="-409231" r="-401887" b="-27692"/>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299531" t="-409231" r="-100469" b="-27692"/>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Cambria Math" panose="02040503050406030204" pitchFamily="18" charset="0"/>
                              <a:ea typeface="Cambria Math" panose="02040503050406030204" pitchFamily="18" charset="0"/>
                              <a:cs typeface="Arial Unicode MS" panose="020B0604020202020204" pitchFamily="34" charset="-128"/>
                            </a:rPr>
                            <a:t>∅</a:t>
                          </a:r>
                          <a:endParaRPr lang="en-US" sz="2000">
                            <a:latin typeface="Cambria Math" panose="02040503050406030204" pitchFamily="18" charset="0"/>
                            <a:ea typeface="Cambria Math" panose="020405030504060302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56786022"/>
                      </a:ext>
                    </a:extLst>
                  </a:tr>
                </a:tbl>
              </a:graphicData>
            </a:graphic>
          </p:graphicFrame>
        </mc:Fallback>
      </mc:AlternateContent>
      <p:pic>
        <p:nvPicPr>
          <p:cNvPr id="5" name="Picture 4">
            <a:extLst>
              <a:ext uri="{FF2B5EF4-FFF2-40B4-BE49-F238E27FC236}">
                <a16:creationId xmlns:a16="http://schemas.microsoft.com/office/drawing/2014/main" id="{E06B03D6-4D28-4436-A43F-7C0DB71725EB}"/>
              </a:ext>
            </a:extLst>
          </p:cNvPr>
          <p:cNvPicPr>
            <a:picLocks noChangeAspect="1"/>
          </p:cNvPicPr>
          <p:nvPr/>
        </p:nvPicPr>
        <p:blipFill rotWithShape="1">
          <a:blip r:embed="rId4"/>
          <a:srcRect t="16870" b="31574"/>
          <a:stretch/>
        </p:blipFill>
        <p:spPr>
          <a:xfrm>
            <a:off x="3816222" y="4251429"/>
            <a:ext cx="5042218" cy="1474236"/>
          </a:xfrm>
          <a:prstGeom prst="rect">
            <a:avLst/>
          </a:prstGeom>
        </p:spPr>
      </p:pic>
      <p:sp>
        <p:nvSpPr>
          <p:cNvPr id="6" name="TextBox 5">
            <a:extLst>
              <a:ext uri="{FF2B5EF4-FFF2-40B4-BE49-F238E27FC236}">
                <a16:creationId xmlns:a16="http://schemas.microsoft.com/office/drawing/2014/main" id="{54B0AD6A-427C-4E29-A1D8-20A6DC753E27}"/>
              </a:ext>
            </a:extLst>
          </p:cNvPr>
          <p:cNvSpPr txBox="1"/>
          <p:nvPr/>
        </p:nvSpPr>
        <p:spPr>
          <a:xfrm>
            <a:off x="4172339" y="5725665"/>
            <a:ext cx="4084773" cy="461665"/>
          </a:xfrm>
          <a:prstGeom prst="rect">
            <a:avLst/>
          </a:prstGeom>
          <a:noFill/>
        </p:spPr>
        <p:txBody>
          <a:bodyPr wrap="none" rtlCol="0">
            <a:spAutoFit/>
          </a:bodyPr>
          <a:lstStyle/>
          <a:p>
            <a:r>
              <a:rPr lang="en-US" sz="2400">
                <a:latin typeface="Times New Roman" panose="02020603050405020304" pitchFamily="18" charset="0"/>
                <a:cs typeface="Times New Roman" panose="02020603050405020304" pitchFamily="18" charset="0"/>
              </a:rPr>
              <a:t>Sơ đồ chuyển của </a:t>
            </a:r>
            <a:r>
              <a:rPr lang="vi-VN" sz="2400">
                <a:effectLst/>
                <a:latin typeface="Times New Roman" panose="02020603050405020304" pitchFamily="18" charset="0"/>
                <a:ea typeface="Times New Roman" panose="02020603050405020304" pitchFamily="18" charset="0"/>
              </a:rPr>
              <a:t>NFAε</a:t>
            </a:r>
            <a:r>
              <a:rPr lang="en-US" sz="2400">
                <a:effectLst/>
                <a:latin typeface="Times New Roman" panose="02020603050405020304" pitchFamily="18" charset="0"/>
                <a:ea typeface="Times New Roman" panose="02020603050405020304" pitchFamily="18" charset="0"/>
              </a:rPr>
              <a:t> đã cho</a:t>
            </a:r>
            <a:endParaRPr lang="en-US" sz="2400">
              <a:latin typeface="Times New Roman" panose="02020603050405020304" pitchFamily="18" charset="0"/>
              <a:cs typeface="Times New Roman" panose="02020603050405020304" pitchFamily="18" charset="0"/>
            </a:endParaRPr>
          </a:p>
        </p:txBody>
      </p:sp>
      <p:sp>
        <p:nvSpPr>
          <p:cNvPr id="9" name="Title 1">
            <a:extLst>
              <a:ext uri="{FF2B5EF4-FFF2-40B4-BE49-F238E27FC236}">
                <a16:creationId xmlns:a16="http://schemas.microsoft.com/office/drawing/2014/main" id="{47E21EBE-961F-4A43-B4E7-DC4A69029129}"/>
              </a:ext>
            </a:extLst>
          </p:cNvPr>
          <p:cNvSpPr>
            <a:spLocks noGrp="1"/>
          </p:cNvSpPr>
          <p:nvPr>
            <p:ph type="title"/>
          </p:nvPr>
        </p:nvSpPr>
        <p:spPr>
          <a:xfrm>
            <a:off x="838200" y="394601"/>
            <a:ext cx="10515600" cy="734403"/>
          </a:xfrm>
        </p:spPr>
        <p:txBody>
          <a:bodyPr/>
          <a:lstStyle/>
          <a:p>
            <a:r>
              <a:rPr lang="en-US"/>
              <a:t>1. Cơ sở lý thuyết</a:t>
            </a:r>
            <a:endParaRPr lang="en-US" dirty="0"/>
          </a:p>
        </p:txBody>
      </p:sp>
    </p:spTree>
    <p:extLst>
      <p:ext uri="{BB962C8B-B14F-4D97-AF65-F5344CB8AC3E}">
        <p14:creationId xmlns:p14="http://schemas.microsoft.com/office/powerpoint/2010/main" val="2246425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66D3DAC-C235-3086-E85B-31873F8590B4}"/>
              </a:ext>
            </a:extLst>
          </p:cNvPr>
          <p:cNvPicPr>
            <a:picLocks noChangeAspect="1"/>
          </p:cNvPicPr>
          <p:nvPr/>
        </p:nvPicPr>
        <p:blipFill rotWithShape="1">
          <a:blip r:embed="rId2"/>
          <a:srcRect t="18582" b="28430"/>
          <a:stretch/>
        </p:blipFill>
        <p:spPr>
          <a:xfrm>
            <a:off x="7431054" y="217936"/>
            <a:ext cx="4191777" cy="1259632"/>
          </a:xfrm>
          <a:prstGeom prst="rect">
            <a:avLst/>
          </a:prstGeom>
        </p:spPr>
      </p:pic>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B337A941-8304-C7CF-B290-0BB098E4244C}"/>
                  </a:ext>
                </a:extLst>
              </p:cNvPr>
              <p:cNvSpPr>
                <a:spLocks noGrp="1"/>
              </p:cNvSpPr>
              <p:nvPr>
                <p:ph type="body" idx="1"/>
              </p:nvPr>
            </p:nvSpPr>
            <p:spPr>
              <a:xfrm>
                <a:off x="838200" y="1477568"/>
                <a:ext cx="10515600" cy="5057080"/>
              </a:xfrm>
            </p:spPr>
            <p:txBody>
              <a:bodyPr>
                <a:normAutofit/>
              </a:bodyPr>
              <a:lstStyle/>
              <a:p>
                <a:r>
                  <a:rPr lang="en-US" b="1">
                    <a:latin typeface="Times New Roman" panose="02020603050405020304" pitchFamily="18" charset="0"/>
                    <a:cs typeface="Times New Roman" panose="02020603050405020304" pitchFamily="18" charset="0"/>
                  </a:rPr>
                  <a:t>Ví dụ: </a:t>
                </a:r>
                <a:r>
                  <a:rPr lang="en-US">
                    <a:latin typeface="Times New Roman" panose="02020603050405020304" pitchFamily="18" charset="0"/>
                    <a:cs typeface="Times New Roman" panose="02020603050405020304" pitchFamily="18" charset="0"/>
                  </a:rPr>
                  <a:t>kiểm tra chuỗi “01” có được chấp nhận bởi </a:t>
                </a:r>
                <a:r>
                  <a:rPr lang="vi-VN" sz="2000" b="0" i="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NFAε</a:t>
                </a:r>
                <a:r>
                  <a:rPr lang="en-US" sz="2000" b="0" i="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không</a:t>
                </a:r>
                <a:endParaRPr lang="en-US" sz="2000" dirty="0">
                  <a:latin typeface="Times New Roman" panose="02020603050405020304" pitchFamily="18" charset="0"/>
                  <a:cs typeface="Times New Roman" panose="02020603050405020304" pitchFamily="18" charset="0"/>
                </a:endParaRPr>
              </a:p>
              <a:p>
                <a:pPr marL="228600" indent="0"/>
                <a:r>
                  <a:rPr lang="en-US" sz="2000" b="1" dirty="0" err="1">
                    <a:effectLst/>
                    <a:latin typeface="Times New Roman" panose="02020603050405020304" pitchFamily="18" charset="0"/>
                  </a:rPr>
                  <a:t>Bắt</a:t>
                </a:r>
                <a:r>
                  <a:rPr lang="en-US" sz="2000" b="1" dirty="0">
                    <a:effectLst/>
                    <a:latin typeface="Times New Roman" panose="02020603050405020304" pitchFamily="18" charset="0"/>
                  </a:rPr>
                  <a:t> </a:t>
                </a:r>
                <a:r>
                  <a:rPr lang="en-US" sz="2000" b="1" dirty="0" err="1">
                    <a:effectLst/>
                    <a:latin typeface="Times New Roman" panose="02020603050405020304" pitchFamily="18" charset="0"/>
                  </a:rPr>
                  <a:t>đầu</a:t>
                </a:r>
                <a:r>
                  <a:rPr lang="en-US" sz="2000" b="1" dirty="0">
                    <a:effectLst/>
                    <a:latin typeface="Times New Roman" panose="02020603050405020304" pitchFamily="18" charset="0"/>
                  </a:rPr>
                  <a:t> </a:t>
                </a:r>
                <a:r>
                  <a:rPr lang="en-US" sz="2000" b="1" dirty="0" err="1">
                    <a:effectLst/>
                    <a:latin typeface="Times New Roman" panose="02020603050405020304" pitchFamily="18" charset="0"/>
                  </a:rPr>
                  <a:t>tại</a:t>
                </a:r>
                <a:r>
                  <a:rPr lang="en-US" sz="2000" b="1" dirty="0">
                    <a:effectLst/>
                    <a:latin typeface="Times New Roman" panose="02020603050405020304" pitchFamily="18" charset="0"/>
                  </a:rPr>
                  <a:t> </a:t>
                </a:r>
                <a:r>
                  <a:rPr lang="en-US" sz="2000" b="1" dirty="0" err="1">
                    <a:effectLst/>
                    <a:latin typeface="Times New Roman" panose="02020603050405020304" pitchFamily="18" charset="0"/>
                  </a:rPr>
                  <a:t>trạng</a:t>
                </a:r>
                <a:r>
                  <a:rPr lang="en-US" sz="2000" b="1" dirty="0">
                    <a:effectLst/>
                    <a:latin typeface="Times New Roman" panose="02020603050405020304" pitchFamily="18" charset="0"/>
                  </a:rPr>
                  <a:t> </a:t>
                </a:r>
                <a:r>
                  <a:rPr lang="en-US" sz="2000" b="1" dirty="0" err="1">
                    <a:effectLst/>
                    <a:latin typeface="Times New Roman" panose="02020603050405020304" pitchFamily="18" charset="0"/>
                  </a:rPr>
                  <a:t>thái</a:t>
                </a:r>
                <a:r>
                  <a:rPr lang="en-US" sz="2000" b="1" dirty="0">
                    <a:effectLst/>
                    <a:latin typeface="Times New Roman" panose="02020603050405020304" pitchFamily="18" charset="0"/>
                  </a:rPr>
                  <a:t> ban </a:t>
                </a:r>
                <a:r>
                  <a:rPr lang="en-US" sz="2000" b="1" dirty="0" err="1">
                    <a:effectLst/>
                    <a:latin typeface="Times New Roman" panose="02020603050405020304" pitchFamily="18" charset="0"/>
                  </a:rPr>
                  <a:t>đầu</a:t>
                </a:r>
                <a:r>
                  <a:rPr lang="en-US" sz="2000" b="1" dirty="0">
                    <a:effectLst/>
                    <a:latin typeface="Times New Roman" panose="02020603050405020304" pitchFamily="18" charset="0"/>
                  </a:rPr>
                  <a:t>:</a:t>
                </a:r>
              </a:p>
              <a:p>
                <a:pPr marL="228600" indent="0"/>
                <a14:m>
                  <m:oMathPara xmlns:m="http://schemas.openxmlformats.org/officeDocument/2006/math">
                    <m:oMathParaPr>
                      <m:jc m:val="left"/>
                    </m:oMathParaPr>
                    <m:oMath xmlns:m="http://schemas.openxmlformats.org/officeDocument/2006/math">
                      <m:sSup>
                        <m:sSupPr>
                          <m:ctrlPr>
                            <a:rPr lang="en-US" sz="2000" b="1" i="1" smtClean="0">
                              <a:effectLst/>
                              <a:latin typeface="Cambria Math" panose="02040503050406030204" pitchFamily="18" charset="0"/>
                            </a:rPr>
                          </m:ctrlPr>
                        </m:sSupPr>
                        <m:e>
                          <m:r>
                            <a:rPr lang="en-US" sz="2000" b="1" i="1" smtClean="0">
                              <a:effectLst/>
                              <a:latin typeface="Cambria Math" panose="02040503050406030204" pitchFamily="18" charset="0"/>
                              <a:ea typeface="Cambria Math" panose="02040503050406030204" pitchFamily="18" charset="0"/>
                            </a:rPr>
                            <m:t>𝜹</m:t>
                          </m:r>
                        </m:e>
                        <m:sup>
                          <m:r>
                            <a:rPr lang="en-US" sz="2000" b="1" i="1" smtClean="0">
                              <a:effectLst/>
                              <a:latin typeface="Cambria Math" panose="02040503050406030204" pitchFamily="18" charset="0"/>
                            </a:rPr>
                            <m:t>∗</m:t>
                          </m:r>
                        </m:sup>
                      </m:sSup>
                      <m:d>
                        <m:dPr>
                          <m:ctrlPr>
                            <a:rPr lang="en-US" sz="2000" b="1" i="1" smtClean="0">
                              <a:effectLst/>
                              <a:latin typeface="Cambria Math" panose="02040503050406030204" pitchFamily="18" charset="0"/>
                            </a:rPr>
                          </m:ctrlPr>
                        </m:dPr>
                        <m:e>
                          <m:sSub>
                            <m:sSubPr>
                              <m:ctrlPr>
                                <a:rPr lang="en-US" sz="2000" b="1" i="1" smtClean="0">
                                  <a:effectLst/>
                                  <a:latin typeface="Cambria Math" panose="02040503050406030204" pitchFamily="18" charset="0"/>
                                </a:rPr>
                              </m:ctrlPr>
                            </m:sSubPr>
                            <m:e>
                              <m:r>
                                <a:rPr lang="en-US" sz="2000" b="1" i="1" smtClean="0">
                                  <a:effectLst/>
                                  <a:latin typeface="Cambria Math" panose="02040503050406030204" pitchFamily="18" charset="0"/>
                                </a:rPr>
                                <m:t>𝒒</m:t>
                              </m:r>
                            </m:e>
                            <m:sub>
                              <m:r>
                                <a:rPr lang="en-US" sz="2000" b="1" i="1" smtClean="0">
                                  <a:effectLst/>
                                  <a:latin typeface="Cambria Math" panose="02040503050406030204" pitchFamily="18" charset="0"/>
                                </a:rPr>
                                <m:t>𝟎</m:t>
                              </m:r>
                            </m:sub>
                          </m:sSub>
                          <m:r>
                            <a:rPr lang="en-US" sz="2000" b="1" i="1" smtClean="0">
                              <a:effectLst/>
                              <a:latin typeface="Cambria Math" panose="02040503050406030204" pitchFamily="18" charset="0"/>
                            </a:rPr>
                            <m:t>,</m:t>
                          </m:r>
                          <m:r>
                            <a:rPr lang="en-US" sz="2000" b="1" i="1" smtClean="0">
                              <a:effectLst/>
                              <a:latin typeface="Cambria Math" panose="02040503050406030204" pitchFamily="18" charset="0"/>
                              <a:ea typeface="Cambria Math" panose="02040503050406030204" pitchFamily="18" charset="0"/>
                            </a:rPr>
                            <m:t>𝜺</m:t>
                          </m:r>
                        </m:e>
                      </m:d>
                      <m:r>
                        <a:rPr lang="en-US" sz="2000" b="1" i="1" smtClean="0">
                          <a:effectLst/>
                          <a:latin typeface="Cambria Math" panose="02040503050406030204" pitchFamily="18" charset="0"/>
                        </a:rPr>
                        <m:t>=</m:t>
                      </m:r>
                      <m:r>
                        <a:rPr lang="en-US" sz="2000" b="1" i="1" smtClean="0">
                          <a:effectLst/>
                          <a:latin typeface="Cambria Math" panose="02040503050406030204" pitchFamily="18" charset="0"/>
                          <a:ea typeface="Cambria Math" panose="02040503050406030204" pitchFamily="18" charset="0"/>
                        </a:rPr>
                        <m:t>𝜺</m:t>
                      </m:r>
                      <m:r>
                        <a:rPr lang="en-US" sz="2000" b="1" i="1" smtClean="0">
                          <a:effectLst/>
                          <a:latin typeface="Cambria Math" panose="02040503050406030204" pitchFamily="18" charset="0"/>
                          <a:ea typeface="Cambria Math" panose="02040503050406030204" pitchFamily="18" charset="0"/>
                        </a:rPr>
                        <m:t>−</m:t>
                      </m:r>
                      <m:r>
                        <a:rPr lang="en-US" sz="2000" b="1" i="1" smtClean="0">
                          <a:effectLst/>
                          <a:latin typeface="Cambria Math" panose="02040503050406030204" pitchFamily="18" charset="0"/>
                          <a:ea typeface="Cambria Math" panose="02040503050406030204" pitchFamily="18" charset="0"/>
                        </a:rPr>
                        <m:t>𝒄𝒍𝒐𝒔𝒖𝒓𝒆</m:t>
                      </m:r>
                      <m:d>
                        <m:dPr>
                          <m:ctrlPr>
                            <a:rPr lang="en-US" sz="2000" b="1" i="1" smtClean="0">
                              <a:effectLst/>
                              <a:latin typeface="Cambria Math" panose="02040503050406030204" pitchFamily="18" charset="0"/>
                              <a:ea typeface="Cambria Math" panose="02040503050406030204" pitchFamily="18" charset="0"/>
                            </a:rPr>
                          </m:ctrlPr>
                        </m:dPr>
                        <m:e>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𝟎</m:t>
                              </m:r>
                            </m:sub>
                          </m:sSub>
                        </m:e>
                      </m:d>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𝟎</m:t>
                          </m:r>
                        </m:sub>
                      </m:sSub>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𝟏</m:t>
                          </m:r>
                        </m:sub>
                      </m:sSub>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𝟐</m:t>
                          </m:r>
                        </m:sub>
                      </m:sSub>
                      <m:r>
                        <a:rPr lang="en-US" sz="2000" b="1" i="1" smtClean="0">
                          <a:effectLst/>
                          <a:latin typeface="Cambria Math" panose="02040503050406030204" pitchFamily="18" charset="0"/>
                          <a:ea typeface="Cambria Math" panose="02040503050406030204" pitchFamily="18" charset="0"/>
                        </a:rPr>
                        <m:t>}</m:t>
                      </m:r>
                    </m:oMath>
                  </m:oMathPara>
                </a14:m>
                <a:endParaRPr lang="en-US" sz="2000" b="1" dirty="0">
                  <a:effectLst/>
                  <a:latin typeface="Times New Roman" panose="02020603050405020304" pitchFamily="18" charset="0"/>
                </a:endParaRPr>
              </a:p>
              <a:p>
                <a:pPr marL="228600" indent="0"/>
                <a:r>
                  <a:rPr lang="en-US" sz="2000" b="1">
                    <a:effectLst/>
                    <a:latin typeface="Times New Roman" panose="02020603050405020304" pitchFamily="18" charset="0"/>
                  </a:rPr>
                  <a:t>Duyệt </a:t>
                </a:r>
                <a:r>
                  <a:rPr lang="en-US" sz="2000" b="1" dirty="0">
                    <a:effectLst/>
                    <a:latin typeface="Times New Roman" panose="02020603050405020304" pitchFamily="18" charset="0"/>
                  </a:rPr>
                  <a:t>qua </a:t>
                </a:r>
                <a:r>
                  <a:rPr lang="en-US" sz="2000" b="1" dirty="0" err="1">
                    <a:effectLst/>
                    <a:latin typeface="Times New Roman" panose="02020603050405020304" pitchFamily="18" charset="0"/>
                  </a:rPr>
                  <a:t>chuỗi</a:t>
                </a:r>
                <a:r>
                  <a:rPr lang="en-US" sz="2000" b="1" dirty="0">
                    <a:effectLst/>
                    <a:latin typeface="Times New Roman" panose="02020603050405020304" pitchFamily="18" charset="0"/>
                  </a:rPr>
                  <a:t> </a:t>
                </a:r>
                <a:r>
                  <a:rPr lang="en-US" sz="2000" b="1" dirty="0" err="1">
                    <a:effectLst/>
                    <a:latin typeface="Times New Roman" panose="02020603050405020304" pitchFamily="18" charset="0"/>
                  </a:rPr>
                  <a:t>đầu</a:t>
                </a:r>
                <a:r>
                  <a:rPr lang="en-US" sz="2000" b="1" dirty="0">
                    <a:effectLst/>
                    <a:latin typeface="Times New Roman" panose="02020603050405020304" pitchFamily="18" charset="0"/>
                  </a:rPr>
                  <a:t> </a:t>
                </a:r>
                <a:r>
                  <a:rPr lang="en-US" sz="2000" b="1" dirty="0" err="1">
                    <a:effectLst/>
                    <a:latin typeface="Times New Roman" panose="02020603050405020304" pitchFamily="18" charset="0"/>
                  </a:rPr>
                  <a:t>vào</a:t>
                </a:r>
                <a:r>
                  <a:rPr lang="en-US" sz="2000" b="1">
                    <a:effectLst/>
                    <a:latin typeface="Times New Roman" panose="02020603050405020304" pitchFamily="18" charset="0"/>
                  </a:rPr>
                  <a:t>: 01</a:t>
                </a:r>
              </a:p>
              <a:p>
                <a:pPr marL="228600" indent="0"/>
                <a:r>
                  <a:rPr lang="en-US" sz="2000">
                    <a:effectLst/>
                    <a:latin typeface="Times New Roman" panose="02020603050405020304" pitchFamily="18" charset="0"/>
                  </a:rPr>
                  <a:t>X</a:t>
                </a:r>
                <a:r>
                  <a:rPr lang="en-US" sz="2000">
                    <a:latin typeface="Times New Roman" panose="02020603050405020304" pitchFamily="18" charset="0"/>
                  </a:rPr>
                  <a:t>ét ký tự 0</a:t>
                </a:r>
                <a:endParaRPr lang="en-US" sz="2000">
                  <a:effectLst/>
                  <a:latin typeface="Times New Roman" panose="02020603050405020304" pitchFamily="18" charset="0"/>
                </a:endParaRPr>
              </a:p>
              <a:p>
                <a:pPr marL="228600" indent="0"/>
                <a14:m>
                  <m:oMathPara xmlns:m="http://schemas.openxmlformats.org/officeDocument/2006/math">
                    <m:oMathParaPr>
                      <m:jc m:val="left"/>
                    </m:oMathParaPr>
                    <m:oMath xmlns:m="http://schemas.openxmlformats.org/officeDocument/2006/math">
                      <m:sSup>
                        <m:sSupPr>
                          <m:ctrlPr>
                            <a:rPr lang="en-US" sz="2000" b="1" i="1" smtClean="0">
                              <a:effectLst/>
                              <a:latin typeface="Cambria Math" panose="02040503050406030204" pitchFamily="18" charset="0"/>
                            </a:rPr>
                          </m:ctrlPr>
                        </m:sSupPr>
                        <m:e>
                          <m:r>
                            <a:rPr lang="en-US" sz="2000" b="1" i="1" smtClean="0">
                              <a:effectLst/>
                              <a:latin typeface="Cambria Math" panose="02040503050406030204" pitchFamily="18" charset="0"/>
                              <a:ea typeface="Cambria Math" panose="02040503050406030204" pitchFamily="18" charset="0"/>
                            </a:rPr>
                            <m:t>𝜹</m:t>
                          </m:r>
                        </m:e>
                        <m:sup>
                          <m:r>
                            <a:rPr lang="en-US" sz="2000" b="1" i="1" smtClean="0">
                              <a:effectLst/>
                              <a:latin typeface="Cambria Math" panose="02040503050406030204" pitchFamily="18" charset="0"/>
                            </a:rPr>
                            <m:t>∗</m:t>
                          </m:r>
                        </m:sup>
                      </m:sSup>
                      <m:d>
                        <m:dPr>
                          <m:ctrlPr>
                            <a:rPr lang="en-US" sz="2000" b="1" i="1" smtClean="0">
                              <a:effectLst/>
                              <a:latin typeface="Cambria Math" panose="02040503050406030204" pitchFamily="18" charset="0"/>
                            </a:rPr>
                          </m:ctrlPr>
                        </m:dPr>
                        <m:e>
                          <m:sSub>
                            <m:sSubPr>
                              <m:ctrlPr>
                                <a:rPr lang="en-US" sz="2000" b="1" i="1" smtClean="0">
                                  <a:effectLst/>
                                  <a:latin typeface="Cambria Math" panose="02040503050406030204" pitchFamily="18" charset="0"/>
                                </a:rPr>
                              </m:ctrlPr>
                            </m:sSubPr>
                            <m:e>
                              <m:r>
                                <a:rPr lang="en-US" sz="2000" b="1" i="1" smtClean="0">
                                  <a:effectLst/>
                                  <a:latin typeface="Cambria Math" panose="02040503050406030204" pitchFamily="18" charset="0"/>
                                </a:rPr>
                                <m:t>𝒒</m:t>
                              </m:r>
                            </m:e>
                            <m:sub>
                              <m:r>
                                <a:rPr lang="en-US" sz="2000" b="1" i="1" smtClean="0">
                                  <a:effectLst/>
                                  <a:latin typeface="Cambria Math" panose="02040503050406030204" pitchFamily="18" charset="0"/>
                                </a:rPr>
                                <m:t>𝟎</m:t>
                              </m:r>
                            </m:sub>
                          </m:sSub>
                          <m:r>
                            <a:rPr lang="en-US" sz="2000" b="1" i="1" smtClean="0">
                              <a:effectLst/>
                              <a:latin typeface="Cambria Math" panose="02040503050406030204" pitchFamily="18" charset="0"/>
                            </a:rPr>
                            <m:t>,</m:t>
                          </m:r>
                          <m:r>
                            <a:rPr lang="en-US" sz="2000" b="1" i="1" smtClean="0">
                              <a:effectLst/>
                              <a:latin typeface="Cambria Math" panose="02040503050406030204" pitchFamily="18" charset="0"/>
                            </a:rPr>
                            <m:t>𝟎</m:t>
                          </m:r>
                        </m:e>
                      </m:d>
                      <m:r>
                        <a:rPr lang="en-US" sz="2000" b="1" i="1" smtClean="0">
                          <a:effectLst/>
                          <a:latin typeface="Cambria Math" panose="02040503050406030204" pitchFamily="18" charset="0"/>
                        </a:rPr>
                        <m:t>=</m:t>
                      </m:r>
                      <m:r>
                        <a:rPr lang="en-US" sz="2000" b="1" i="1" smtClean="0">
                          <a:effectLst/>
                          <a:latin typeface="Cambria Math" panose="02040503050406030204" pitchFamily="18" charset="0"/>
                          <a:ea typeface="Cambria Math" panose="02040503050406030204" pitchFamily="18" charset="0"/>
                        </a:rPr>
                        <m:t>𝜺</m:t>
                      </m:r>
                      <m:r>
                        <a:rPr lang="en-US" sz="2000" b="1" i="1" smtClean="0">
                          <a:effectLst/>
                          <a:latin typeface="Cambria Math" panose="02040503050406030204" pitchFamily="18" charset="0"/>
                          <a:ea typeface="Cambria Math" panose="02040503050406030204" pitchFamily="18" charset="0"/>
                        </a:rPr>
                        <m:t>−</m:t>
                      </m:r>
                      <m:r>
                        <a:rPr lang="en-US" sz="2000" b="1" i="1" smtClean="0">
                          <a:effectLst/>
                          <a:latin typeface="Cambria Math" panose="02040503050406030204" pitchFamily="18" charset="0"/>
                          <a:ea typeface="Cambria Math" panose="02040503050406030204" pitchFamily="18" charset="0"/>
                        </a:rPr>
                        <m:t>𝒄𝒍𝒐𝒔𝒖𝒓𝒆</m:t>
                      </m:r>
                      <m:d>
                        <m:dPr>
                          <m:ctrlPr>
                            <a:rPr lang="en-US" sz="2000" b="1" i="1" smtClean="0">
                              <a:effectLst/>
                              <a:latin typeface="Cambria Math" panose="02040503050406030204" pitchFamily="18" charset="0"/>
                              <a:ea typeface="Cambria Math" panose="02040503050406030204" pitchFamily="18" charset="0"/>
                            </a:rPr>
                          </m:ctrlPr>
                        </m:dPr>
                        <m:e>
                          <m:r>
                            <a:rPr lang="en-US" sz="2000" b="1" i="1" smtClean="0">
                              <a:effectLst/>
                              <a:latin typeface="Cambria Math" panose="02040503050406030204" pitchFamily="18" charset="0"/>
                              <a:ea typeface="Cambria Math" panose="02040503050406030204" pitchFamily="18" charset="0"/>
                            </a:rPr>
                            <m:t>𝜹</m:t>
                          </m:r>
                          <m:r>
                            <a:rPr lang="en-US" sz="2000" b="1" i="1" smtClean="0">
                              <a:effectLst/>
                              <a:latin typeface="Cambria Math" panose="02040503050406030204" pitchFamily="18" charset="0"/>
                              <a:ea typeface="Cambria Math" panose="02040503050406030204" pitchFamily="18" charset="0"/>
                            </a:rPr>
                            <m:t>(</m:t>
                          </m:r>
                          <m:sSup>
                            <m:sSupPr>
                              <m:ctrlPr>
                                <a:rPr lang="en-US" sz="2000" b="1" i="1">
                                  <a:latin typeface="Cambria Math" panose="02040503050406030204" pitchFamily="18" charset="0"/>
                                </a:rPr>
                              </m:ctrlPr>
                            </m:sSupPr>
                            <m:e>
                              <m:r>
                                <a:rPr lang="en-US" sz="2000" b="1" i="1">
                                  <a:latin typeface="Cambria Math" panose="02040503050406030204" pitchFamily="18" charset="0"/>
                                  <a:ea typeface="Cambria Math" panose="02040503050406030204" pitchFamily="18" charset="0"/>
                                </a:rPr>
                                <m:t>𝜹</m:t>
                              </m:r>
                            </m:e>
                            <m:sup>
                              <m:r>
                                <a:rPr lang="en-US" sz="2000" b="1" i="1">
                                  <a:latin typeface="Cambria Math" panose="02040503050406030204" pitchFamily="18" charset="0"/>
                                </a:rPr>
                                <m:t>∗</m:t>
                              </m:r>
                            </m:sup>
                          </m:sSup>
                          <m:d>
                            <m:dPr>
                              <m:ctrlPr>
                                <a:rPr lang="en-US" sz="2000" b="1" i="1">
                                  <a:latin typeface="Cambria Math" panose="02040503050406030204" pitchFamily="18" charset="0"/>
                                </a:rPr>
                              </m:ctrlPr>
                            </m:dPr>
                            <m:e>
                              <m:sSub>
                                <m:sSubPr>
                                  <m:ctrlPr>
                                    <a:rPr lang="en-US" sz="2000" b="1" i="1">
                                      <a:latin typeface="Cambria Math" panose="02040503050406030204" pitchFamily="18" charset="0"/>
                                    </a:rPr>
                                  </m:ctrlPr>
                                </m:sSubPr>
                                <m:e>
                                  <m:r>
                                    <a:rPr lang="en-US" sz="2000" b="1" i="1">
                                      <a:latin typeface="Cambria Math" panose="02040503050406030204" pitchFamily="18" charset="0"/>
                                    </a:rPr>
                                    <m:t>𝒒</m:t>
                                  </m:r>
                                </m:e>
                                <m:sub>
                                  <m:r>
                                    <a:rPr lang="en-US" sz="2000" b="1" i="1">
                                      <a:latin typeface="Cambria Math" panose="02040503050406030204" pitchFamily="18" charset="0"/>
                                    </a:rPr>
                                    <m:t>𝟎</m:t>
                                  </m:r>
                                </m:sub>
                              </m:sSub>
                              <m:r>
                                <a:rPr lang="en-US" sz="2000" b="1" i="1">
                                  <a:latin typeface="Cambria Math" panose="02040503050406030204" pitchFamily="18" charset="0"/>
                                </a:rPr>
                                <m:t>,</m:t>
                              </m:r>
                              <m:r>
                                <a:rPr lang="en-US" sz="2000" b="1" i="1">
                                  <a:latin typeface="Cambria Math" panose="02040503050406030204" pitchFamily="18" charset="0"/>
                                  <a:ea typeface="Cambria Math" panose="02040503050406030204" pitchFamily="18" charset="0"/>
                                </a:rPr>
                                <m:t>𝜺</m:t>
                              </m:r>
                            </m:e>
                          </m:d>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𝟎</m:t>
                          </m:r>
                        </m:e>
                      </m:d>
                      <m:r>
                        <a:rPr lang="en-US" sz="2000" b="1" i="1">
                          <a:latin typeface="Cambria Math" panose="02040503050406030204" pitchFamily="18" charset="0"/>
                          <a:ea typeface="Cambria Math" panose="02040503050406030204" pitchFamily="18" charset="0"/>
                        </a:rPr>
                        <m:t>=</m:t>
                      </m:r>
                      <m:r>
                        <a:rPr lang="en-US" sz="2000" b="1" i="1">
                          <a:latin typeface="Cambria Math" panose="02040503050406030204" pitchFamily="18" charset="0"/>
                          <a:ea typeface="Cambria Math" panose="02040503050406030204" pitchFamily="18" charset="0"/>
                        </a:rPr>
                        <m:t>𝜺</m:t>
                      </m:r>
                      <m:r>
                        <a:rPr lang="en-US" sz="2000" b="1" i="1">
                          <a:latin typeface="Cambria Math" panose="02040503050406030204" pitchFamily="18" charset="0"/>
                          <a:ea typeface="Cambria Math" panose="02040503050406030204" pitchFamily="18" charset="0"/>
                        </a:rPr>
                        <m:t>−</m:t>
                      </m:r>
                      <m:r>
                        <a:rPr lang="en-US" sz="2000" b="1" i="1">
                          <a:latin typeface="Cambria Math" panose="02040503050406030204" pitchFamily="18" charset="0"/>
                          <a:ea typeface="Cambria Math" panose="02040503050406030204" pitchFamily="18" charset="0"/>
                        </a:rPr>
                        <m:t>𝒄𝒍𝒐𝒔𝒖𝒓𝒆</m:t>
                      </m:r>
                      <m:d>
                        <m:dPr>
                          <m:ctrlPr>
                            <a:rPr lang="en-US" sz="2000" b="1" i="1">
                              <a:latin typeface="Cambria Math" panose="02040503050406030204" pitchFamily="18" charset="0"/>
                              <a:ea typeface="Cambria Math" panose="02040503050406030204" pitchFamily="18" charset="0"/>
                            </a:rPr>
                          </m:ctrlPr>
                        </m:dPr>
                        <m:e>
                          <m:sSub>
                            <m:sSubPr>
                              <m:ctrlPr>
                                <a:rPr lang="en-US" sz="2000" b="1" i="1">
                                  <a:latin typeface="Cambria Math" panose="02040503050406030204" pitchFamily="18" charset="0"/>
                                  <a:ea typeface="Cambria Math" panose="02040503050406030204" pitchFamily="18" charset="0"/>
                                </a:rPr>
                              </m:ctrlPr>
                            </m:sSubPr>
                            <m:e>
                              <m:r>
                                <a:rPr lang="en-US" sz="2000" b="1" i="1">
                                  <a:latin typeface="Cambria Math" panose="02040503050406030204" pitchFamily="18" charset="0"/>
                                  <a:ea typeface="Cambria Math" panose="02040503050406030204" pitchFamily="18" charset="0"/>
                                </a:rPr>
                                <m:t>𝒒</m:t>
                              </m:r>
                            </m:e>
                            <m:sub>
                              <m:r>
                                <a:rPr lang="en-US" sz="2000" b="1" i="1">
                                  <a:latin typeface="Cambria Math" panose="02040503050406030204" pitchFamily="18" charset="0"/>
                                  <a:ea typeface="Cambria Math" panose="02040503050406030204" pitchFamily="18" charset="0"/>
                                </a:rPr>
                                <m:t>𝟎</m:t>
                              </m:r>
                            </m:sub>
                          </m:sSub>
                        </m:e>
                      </m:d>
                      <m:r>
                        <a:rPr lang="en-US" sz="2000" b="1" i="1" smtClean="0">
                          <a:latin typeface="Cambria Math" panose="02040503050406030204" pitchFamily="18" charset="0"/>
                          <a:ea typeface="Cambria Math" panose="02040503050406030204" pitchFamily="18" charset="0"/>
                        </a:rPr>
                        <m:t>=</m:t>
                      </m:r>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𝟎</m:t>
                          </m:r>
                        </m:sub>
                      </m:sSub>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𝟏</m:t>
                          </m:r>
                        </m:sub>
                      </m:sSub>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𝟐</m:t>
                          </m:r>
                        </m:sub>
                      </m:sSub>
                      <m:r>
                        <a:rPr lang="en-US" sz="2000" b="1" i="1" smtClean="0">
                          <a:effectLst/>
                          <a:latin typeface="Cambria Math" panose="02040503050406030204" pitchFamily="18" charset="0"/>
                          <a:ea typeface="Cambria Math" panose="02040503050406030204" pitchFamily="18" charset="0"/>
                        </a:rPr>
                        <m:t>}</m:t>
                      </m:r>
                    </m:oMath>
                  </m:oMathPara>
                </a14:m>
                <a:endParaRPr lang="en-US" sz="2000" b="1" dirty="0">
                  <a:effectLst/>
                  <a:latin typeface="Times New Roman" panose="02020603050405020304" pitchFamily="18" charset="0"/>
                </a:endParaRPr>
              </a:p>
              <a:p>
                <a:pPr marL="228600" indent="0"/>
                <a:r>
                  <a:rPr lang="en-US" sz="2000">
                    <a:effectLst/>
                    <a:latin typeface="Times New Roman" panose="02020603050405020304" pitchFamily="18" charset="0"/>
                  </a:rPr>
                  <a:t>X</a:t>
                </a:r>
                <a:r>
                  <a:rPr lang="en-US" sz="2000">
                    <a:latin typeface="Times New Roman" panose="02020603050405020304" pitchFamily="18" charset="0"/>
                  </a:rPr>
                  <a:t>ét ký tự 1</a:t>
                </a:r>
              </a:p>
              <a:p>
                <a:pPr marL="228600" indent="0"/>
                <a14:m>
                  <m:oMathPara xmlns:m="http://schemas.openxmlformats.org/officeDocument/2006/math">
                    <m:oMathParaPr>
                      <m:jc m:val="left"/>
                    </m:oMathParaPr>
                    <m:oMath xmlns:m="http://schemas.openxmlformats.org/officeDocument/2006/math">
                      <m:sSup>
                        <m:sSupPr>
                          <m:ctrlPr>
                            <a:rPr lang="en-US" sz="2000" b="1" i="1" smtClean="0">
                              <a:effectLst/>
                              <a:latin typeface="Cambria Math" panose="02040503050406030204" pitchFamily="18" charset="0"/>
                            </a:rPr>
                          </m:ctrlPr>
                        </m:sSupPr>
                        <m:e>
                          <m:r>
                            <a:rPr lang="en-US" sz="2000" b="1" i="1" smtClean="0">
                              <a:effectLst/>
                              <a:latin typeface="Cambria Math" panose="02040503050406030204" pitchFamily="18" charset="0"/>
                              <a:ea typeface="Cambria Math" panose="02040503050406030204" pitchFamily="18" charset="0"/>
                            </a:rPr>
                            <m:t>𝜹</m:t>
                          </m:r>
                        </m:e>
                        <m:sup>
                          <m:r>
                            <a:rPr lang="en-US" sz="2000" b="1" i="1" smtClean="0">
                              <a:effectLst/>
                              <a:latin typeface="Cambria Math" panose="02040503050406030204" pitchFamily="18" charset="0"/>
                            </a:rPr>
                            <m:t>∗</m:t>
                          </m:r>
                        </m:sup>
                      </m:sSup>
                      <m:d>
                        <m:dPr>
                          <m:ctrlPr>
                            <a:rPr lang="en-US" sz="2000" b="1" i="1" smtClean="0">
                              <a:effectLst/>
                              <a:latin typeface="Cambria Math" panose="02040503050406030204" pitchFamily="18" charset="0"/>
                            </a:rPr>
                          </m:ctrlPr>
                        </m:dPr>
                        <m:e>
                          <m:sSub>
                            <m:sSubPr>
                              <m:ctrlPr>
                                <a:rPr lang="en-US" sz="2000" b="1" i="1" smtClean="0">
                                  <a:effectLst/>
                                  <a:latin typeface="Cambria Math" panose="02040503050406030204" pitchFamily="18" charset="0"/>
                                </a:rPr>
                              </m:ctrlPr>
                            </m:sSubPr>
                            <m:e>
                              <m:r>
                                <a:rPr lang="en-US" sz="2000" b="1" i="1" smtClean="0">
                                  <a:effectLst/>
                                  <a:latin typeface="Cambria Math" panose="02040503050406030204" pitchFamily="18" charset="0"/>
                                </a:rPr>
                                <m:t>𝒒</m:t>
                              </m:r>
                            </m:e>
                            <m:sub>
                              <m:r>
                                <a:rPr lang="en-US" sz="2000" b="1" i="1" smtClean="0">
                                  <a:effectLst/>
                                  <a:latin typeface="Cambria Math" panose="02040503050406030204" pitchFamily="18" charset="0"/>
                                </a:rPr>
                                <m:t>𝟎</m:t>
                              </m:r>
                            </m:sub>
                          </m:sSub>
                          <m:r>
                            <a:rPr lang="en-US" sz="2000" b="1" i="1" smtClean="0">
                              <a:effectLst/>
                              <a:latin typeface="Cambria Math" panose="02040503050406030204" pitchFamily="18" charset="0"/>
                            </a:rPr>
                            <m:t>,</m:t>
                          </m:r>
                          <m:r>
                            <a:rPr lang="en-US" sz="2000" b="1" i="1" smtClean="0">
                              <a:effectLst/>
                              <a:latin typeface="Cambria Math" panose="02040503050406030204" pitchFamily="18" charset="0"/>
                            </a:rPr>
                            <m:t>𝟎𝟏</m:t>
                          </m:r>
                        </m:e>
                      </m:d>
                      <m:r>
                        <a:rPr lang="en-US" sz="2000" b="1" i="1" smtClean="0">
                          <a:effectLst/>
                          <a:latin typeface="Cambria Math" panose="02040503050406030204" pitchFamily="18" charset="0"/>
                        </a:rPr>
                        <m:t>=</m:t>
                      </m:r>
                      <m:r>
                        <a:rPr lang="en-US" sz="2000" b="1" i="1" smtClean="0">
                          <a:effectLst/>
                          <a:latin typeface="Cambria Math" panose="02040503050406030204" pitchFamily="18" charset="0"/>
                          <a:ea typeface="Cambria Math" panose="02040503050406030204" pitchFamily="18" charset="0"/>
                        </a:rPr>
                        <m:t>𝜺</m:t>
                      </m:r>
                      <m:r>
                        <a:rPr lang="en-US" sz="2000" b="1" i="1" smtClean="0">
                          <a:effectLst/>
                          <a:latin typeface="Cambria Math" panose="02040503050406030204" pitchFamily="18" charset="0"/>
                          <a:ea typeface="Cambria Math" panose="02040503050406030204" pitchFamily="18" charset="0"/>
                        </a:rPr>
                        <m:t>−</m:t>
                      </m:r>
                      <m:r>
                        <a:rPr lang="en-US" sz="2000" b="1" i="1" smtClean="0">
                          <a:effectLst/>
                          <a:latin typeface="Cambria Math" panose="02040503050406030204" pitchFamily="18" charset="0"/>
                          <a:ea typeface="Cambria Math" panose="02040503050406030204" pitchFamily="18" charset="0"/>
                        </a:rPr>
                        <m:t>𝒄𝒍𝒐𝒔𝒖𝒓𝒆</m:t>
                      </m:r>
                      <m:d>
                        <m:dPr>
                          <m:ctrlPr>
                            <a:rPr lang="en-US" sz="2000" b="1" i="1" smtClean="0">
                              <a:effectLst/>
                              <a:latin typeface="Cambria Math" panose="02040503050406030204" pitchFamily="18" charset="0"/>
                              <a:ea typeface="Cambria Math" panose="02040503050406030204" pitchFamily="18" charset="0"/>
                            </a:rPr>
                          </m:ctrlPr>
                        </m:dPr>
                        <m:e>
                          <m:r>
                            <a:rPr lang="en-US" sz="2000" b="1" i="1" smtClean="0">
                              <a:effectLst/>
                              <a:latin typeface="Cambria Math" panose="02040503050406030204" pitchFamily="18" charset="0"/>
                              <a:ea typeface="Cambria Math" panose="02040503050406030204" pitchFamily="18" charset="0"/>
                            </a:rPr>
                            <m:t>𝜹</m:t>
                          </m:r>
                          <m:r>
                            <a:rPr lang="en-US" sz="2000" b="1" i="1" smtClean="0">
                              <a:effectLst/>
                              <a:latin typeface="Cambria Math" panose="02040503050406030204" pitchFamily="18" charset="0"/>
                              <a:ea typeface="Cambria Math" panose="02040503050406030204" pitchFamily="18" charset="0"/>
                            </a:rPr>
                            <m:t>(</m:t>
                          </m:r>
                          <m:sSup>
                            <m:sSupPr>
                              <m:ctrlPr>
                                <a:rPr lang="en-US" sz="2000" b="1" i="1">
                                  <a:latin typeface="Cambria Math" panose="02040503050406030204" pitchFamily="18" charset="0"/>
                                </a:rPr>
                              </m:ctrlPr>
                            </m:sSupPr>
                            <m:e>
                              <m:r>
                                <a:rPr lang="en-US" sz="2000" b="1" i="1">
                                  <a:latin typeface="Cambria Math" panose="02040503050406030204" pitchFamily="18" charset="0"/>
                                  <a:ea typeface="Cambria Math" panose="02040503050406030204" pitchFamily="18" charset="0"/>
                                </a:rPr>
                                <m:t>𝜹</m:t>
                              </m:r>
                            </m:e>
                            <m:sup>
                              <m:r>
                                <a:rPr lang="en-US" sz="2000" b="1" i="1">
                                  <a:latin typeface="Cambria Math" panose="02040503050406030204" pitchFamily="18" charset="0"/>
                                </a:rPr>
                                <m:t>∗</m:t>
                              </m:r>
                            </m:sup>
                          </m:sSup>
                          <m:d>
                            <m:dPr>
                              <m:ctrlPr>
                                <a:rPr lang="en-US" sz="2000" b="1" i="1">
                                  <a:latin typeface="Cambria Math" panose="02040503050406030204" pitchFamily="18" charset="0"/>
                                </a:rPr>
                              </m:ctrlPr>
                            </m:dPr>
                            <m:e>
                              <m:sSub>
                                <m:sSubPr>
                                  <m:ctrlPr>
                                    <a:rPr lang="en-US" sz="2000" b="1" i="1">
                                      <a:latin typeface="Cambria Math" panose="02040503050406030204" pitchFamily="18" charset="0"/>
                                    </a:rPr>
                                  </m:ctrlPr>
                                </m:sSubPr>
                                <m:e>
                                  <m:r>
                                    <a:rPr lang="en-US" sz="2000" b="1" i="1">
                                      <a:latin typeface="Cambria Math" panose="02040503050406030204" pitchFamily="18" charset="0"/>
                                    </a:rPr>
                                    <m:t>𝒒</m:t>
                                  </m:r>
                                </m:e>
                                <m:sub>
                                  <m:r>
                                    <a:rPr lang="en-US" sz="2000" b="1" i="1">
                                      <a:latin typeface="Cambria Math" panose="02040503050406030204" pitchFamily="18" charset="0"/>
                                    </a:rPr>
                                    <m:t>𝟎</m:t>
                                  </m:r>
                                </m:sub>
                              </m:sSub>
                              <m:r>
                                <a:rPr lang="en-US" sz="2000" b="1" i="1">
                                  <a:latin typeface="Cambria Math" panose="02040503050406030204" pitchFamily="18" charset="0"/>
                                </a:rPr>
                                <m:t>,</m:t>
                              </m:r>
                              <m:r>
                                <a:rPr lang="en-US" sz="2000" b="1" i="1" smtClean="0">
                                  <a:latin typeface="Cambria Math" panose="02040503050406030204" pitchFamily="18" charset="0"/>
                                </a:rPr>
                                <m:t>𝟎</m:t>
                              </m:r>
                            </m:e>
                          </m:d>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𝟏</m:t>
                          </m:r>
                        </m:e>
                      </m:d>
                      <m:r>
                        <a:rPr lang="en-US" sz="2000" b="1" i="1">
                          <a:latin typeface="Cambria Math" panose="02040503050406030204" pitchFamily="18" charset="0"/>
                          <a:ea typeface="Cambria Math" panose="02040503050406030204" pitchFamily="18" charset="0"/>
                        </a:rPr>
                        <m:t>=</m:t>
                      </m:r>
                      <m:r>
                        <a:rPr lang="en-US" sz="2000" b="1" i="1">
                          <a:latin typeface="Cambria Math" panose="02040503050406030204" pitchFamily="18" charset="0"/>
                          <a:ea typeface="Cambria Math" panose="02040503050406030204" pitchFamily="18" charset="0"/>
                        </a:rPr>
                        <m:t>𝜺</m:t>
                      </m:r>
                      <m:r>
                        <a:rPr lang="en-US" sz="2000" b="1" i="1">
                          <a:latin typeface="Cambria Math" panose="02040503050406030204" pitchFamily="18" charset="0"/>
                          <a:ea typeface="Cambria Math" panose="02040503050406030204" pitchFamily="18" charset="0"/>
                        </a:rPr>
                        <m:t>−</m:t>
                      </m:r>
                      <m:r>
                        <a:rPr lang="en-US" sz="2000" b="1" i="1">
                          <a:latin typeface="Cambria Math" panose="02040503050406030204" pitchFamily="18" charset="0"/>
                          <a:ea typeface="Cambria Math" panose="02040503050406030204" pitchFamily="18" charset="0"/>
                        </a:rPr>
                        <m:t>𝒄𝒍𝒐𝒔𝒖𝒓𝒆</m:t>
                      </m:r>
                      <m:d>
                        <m:dPr>
                          <m:ctrlPr>
                            <a:rPr lang="en-US" sz="2000" b="1" i="1">
                              <a:latin typeface="Cambria Math" panose="02040503050406030204" pitchFamily="18" charset="0"/>
                              <a:ea typeface="Cambria Math" panose="02040503050406030204" pitchFamily="18" charset="0"/>
                            </a:rPr>
                          </m:ctrlPr>
                        </m:dPr>
                        <m:e>
                          <m:sSub>
                            <m:sSubPr>
                              <m:ctrlPr>
                                <a:rPr lang="en-US" sz="2000" b="1" i="1">
                                  <a:latin typeface="Cambria Math" panose="02040503050406030204" pitchFamily="18" charset="0"/>
                                  <a:ea typeface="Cambria Math" panose="02040503050406030204" pitchFamily="18" charset="0"/>
                                </a:rPr>
                              </m:ctrlPr>
                            </m:sSubPr>
                            <m:e>
                              <m:r>
                                <a:rPr lang="en-US" sz="2000" b="1" i="1">
                                  <a:latin typeface="Cambria Math" panose="02040503050406030204" pitchFamily="18" charset="0"/>
                                  <a:ea typeface="Cambria Math" panose="02040503050406030204" pitchFamily="18" charset="0"/>
                                </a:rPr>
                                <m:t>𝒒</m:t>
                              </m:r>
                            </m:e>
                            <m:sub>
                              <m:r>
                                <a:rPr lang="en-US" sz="2000" b="1" i="1" smtClean="0">
                                  <a:latin typeface="Cambria Math" panose="02040503050406030204" pitchFamily="18" charset="0"/>
                                  <a:ea typeface="Cambria Math" panose="02040503050406030204" pitchFamily="18" charset="0"/>
                                </a:rPr>
                                <m:t>𝟏</m:t>
                              </m:r>
                            </m:sub>
                          </m:sSub>
                        </m:e>
                      </m:d>
                      <m:r>
                        <a:rPr lang="en-US" sz="2000" b="1" i="1" smtClean="0">
                          <a:latin typeface="Cambria Math" panose="02040503050406030204" pitchFamily="18" charset="0"/>
                          <a:ea typeface="Cambria Math" panose="02040503050406030204" pitchFamily="18" charset="0"/>
                        </a:rPr>
                        <m:t>=</m:t>
                      </m:r>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𝟏</m:t>
                          </m:r>
                        </m:sub>
                      </m:sSub>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𝟐</m:t>
                          </m:r>
                        </m:sub>
                      </m:sSub>
                      <m:r>
                        <a:rPr lang="en-US" sz="2000" b="1" i="1" smtClean="0">
                          <a:effectLst/>
                          <a:latin typeface="Cambria Math" panose="02040503050406030204" pitchFamily="18" charset="0"/>
                          <a:ea typeface="Cambria Math" panose="02040503050406030204" pitchFamily="18" charset="0"/>
                        </a:rPr>
                        <m:t>}</m:t>
                      </m:r>
                    </m:oMath>
                  </m:oMathPara>
                </a14:m>
                <a:endParaRPr lang="en-US" sz="2000" dirty="0">
                  <a:effectLst/>
                  <a:latin typeface="Times New Roman" panose="02020603050405020304" pitchFamily="18" charset="0"/>
                </a:endParaRPr>
              </a:p>
              <a:p>
                <a:pPr marL="228600" indent="0"/>
                <a:r>
                  <a:rPr lang="en-US" sz="2000" b="1">
                    <a:effectLst/>
                    <a:latin typeface="Times New Roman" panose="02020603050405020304" pitchFamily="18" charset="0"/>
                  </a:rPr>
                  <a:t>Kiểm </a:t>
                </a:r>
                <a:r>
                  <a:rPr lang="en-US" sz="2000" b="1" dirty="0" err="1">
                    <a:effectLst/>
                    <a:latin typeface="Times New Roman" panose="02020603050405020304" pitchFamily="18" charset="0"/>
                  </a:rPr>
                  <a:t>tra</a:t>
                </a:r>
                <a:r>
                  <a:rPr lang="en-US" sz="2000" b="1" dirty="0">
                    <a:effectLst/>
                    <a:latin typeface="Times New Roman" panose="02020603050405020304" pitchFamily="18" charset="0"/>
                  </a:rPr>
                  <a:t> </a:t>
                </a:r>
                <a:r>
                  <a:rPr lang="en-US" sz="2000" b="1" dirty="0" err="1">
                    <a:effectLst/>
                    <a:latin typeface="Times New Roman" panose="02020603050405020304" pitchFamily="18" charset="0"/>
                  </a:rPr>
                  <a:t>trạng</a:t>
                </a:r>
                <a:r>
                  <a:rPr lang="en-US" sz="2000" b="1" dirty="0">
                    <a:effectLst/>
                    <a:latin typeface="Times New Roman" panose="02020603050405020304" pitchFamily="18" charset="0"/>
                  </a:rPr>
                  <a:t> </a:t>
                </a:r>
                <a:r>
                  <a:rPr lang="en-US" sz="2000" b="1" dirty="0" err="1">
                    <a:effectLst/>
                    <a:latin typeface="Times New Roman" panose="02020603050405020304" pitchFamily="18" charset="0"/>
                  </a:rPr>
                  <a:t>thái</a:t>
                </a:r>
                <a:r>
                  <a:rPr lang="en-US" sz="2000" b="1" dirty="0">
                    <a:effectLst/>
                    <a:latin typeface="Times New Roman" panose="02020603050405020304" pitchFamily="18" charset="0"/>
                  </a:rPr>
                  <a:t> </a:t>
                </a:r>
                <a:r>
                  <a:rPr lang="en-US" sz="2000" b="1" dirty="0" err="1">
                    <a:effectLst/>
                    <a:latin typeface="Times New Roman" panose="02020603050405020304" pitchFamily="18" charset="0"/>
                  </a:rPr>
                  <a:t>kết</a:t>
                </a:r>
                <a:r>
                  <a:rPr lang="en-US" sz="2000" b="1" dirty="0">
                    <a:effectLst/>
                    <a:latin typeface="Times New Roman" panose="02020603050405020304" pitchFamily="18" charset="0"/>
                  </a:rPr>
                  <a:t> </a:t>
                </a:r>
                <a:r>
                  <a:rPr lang="en-US" sz="2000" b="1" dirty="0" err="1">
                    <a:effectLst/>
                    <a:latin typeface="Times New Roman" panose="02020603050405020304" pitchFamily="18" charset="0"/>
                  </a:rPr>
                  <a:t>thúc</a:t>
                </a:r>
                <a:r>
                  <a:rPr lang="en-US" sz="2000" b="1" dirty="0">
                    <a:effectLst/>
                    <a:latin typeface="Times New Roman" panose="02020603050405020304" pitchFamily="18" charset="0"/>
                  </a:rPr>
                  <a:t>:</a:t>
                </a:r>
              </a:p>
              <a:p>
                <a:pPr marL="228600" indent="0"/>
                <a:r>
                  <a:rPr lang="vi-VN" sz="2000" dirty="0">
                    <a:effectLst/>
                    <a:latin typeface="Times New Roman" panose="02020603050405020304" pitchFamily="18" charset="0"/>
                  </a:rPr>
                  <a:t>Trạng thái cuối cùng: </a:t>
                </a:r>
                <a14:m>
                  <m:oMath xmlns:m="http://schemas.openxmlformats.org/officeDocument/2006/math">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𝟏</m:t>
                        </m:r>
                      </m:sub>
                    </m:sSub>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𝟐</m:t>
                        </m:r>
                      </m:sub>
                    </m:sSub>
                    <m:r>
                      <a:rPr lang="en-US" sz="2000" b="1" i="1" smtClean="0">
                        <a:effectLst/>
                        <a:latin typeface="Cambria Math" panose="02040503050406030204" pitchFamily="18" charset="0"/>
                        <a:ea typeface="Cambria Math" panose="02040503050406030204" pitchFamily="18" charset="0"/>
                      </a:rPr>
                      <m:t>}</m:t>
                    </m:r>
                  </m:oMath>
                </a14:m>
                <a:endParaRPr lang="en-US" sz="2000" dirty="0">
                  <a:effectLst/>
                  <a:latin typeface="Times New Roman" panose="02020603050405020304" pitchFamily="18" charset="0"/>
                </a:endParaRPr>
              </a:p>
              <a:p>
                <a:pPr marL="228600" indent="0"/>
                <a:r>
                  <a:rPr lang="vi-VN" sz="2000">
                    <a:effectLst/>
                    <a:latin typeface="Times New Roman" panose="02020603050405020304" pitchFamily="18" charset="0"/>
                  </a:rPr>
                  <a:t>Chuỗi được</a:t>
                </a:r>
                <a:r>
                  <a:rPr lang="en-US" sz="2000">
                    <a:effectLst/>
                    <a:latin typeface="Times New Roman" panose="02020603050405020304" pitchFamily="18" charset="0"/>
                  </a:rPr>
                  <a:t> </a:t>
                </a:r>
                <a:r>
                  <a:rPr lang="vi-VN" sz="2000">
                    <a:solidFill>
                      <a:srgbClr val="000000"/>
                    </a:solidFill>
                    <a:latin typeface="Times New Roman" panose="02020603050405020304" pitchFamily="18" charset="0"/>
                    <a:ea typeface="Times New Roman" panose="02020603050405020304" pitchFamily="18" charset="0"/>
                    <a:cs typeface="Arial" panose="020B0604020202020204" pitchFamily="34" charset="0"/>
                  </a:rPr>
                  <a:t>NFAε</a:t>
                </a:r>
                <a:r>
                  <a:rPr lang="vi-VN" sz="2000">
                    <a:effectLst/>
                    <a:latin typeface="Times New Roman" panose="02020603050405020304" pitchFamily="18" charset="0"/>
                  </a:rPr>
                  <a:t> </a:t>
                </a:r>
                <a:r>
                  <a:rPr lang="vi-VN" sz="2000" dirty="0">
                    <a:effectLst/>
                    <a:latin typeface="Times New Roman" panose="02020603050405020304" pitchFamily="18" charset="0"/>
                  </a:rPr>
                  <a:t>chấp nhận vì trạng thái cuối cùng </a:t>
                </a:r>
                <a14:m>
                  <m:oMath xmlns:m="http://schemas.openxmlformats.org/officeDocument/2006/math">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𝟏</m:t>
                        </m:r>
                      </m:sub>
                    </m:sSub>
                    <m:r>
                      <a:rPr lang="en-US" sz="2000" b="1" i="1" smtClean="0">
                        <a:effectLst/>
                        <a:latin typeface="Cambria Math" panose="02040503050406030204" pitchFamily="18" charset="0"/>
                        <a:ea typeface="Cambria Math" panose="02040503050406030204" pitchFamily="18" charset="0"/>
                      </a:rPr>
                      <m:t>,</m:t>
                    </m:r>
                    <m:sSub>
                      <m:sSubPr>
                        <m:ctrlPr>
                          <a:rPr lang="en-US" sz="2000" b="1" i="1" smtClean="0">
                            <a:effectLst/>
                            <a:latin typeface="Cambria Math" panose="02040503050406030204" pitchFamily="18" charset="0"/>
                            <a:ea typeface="Cambria Math" panose="02040503050406030204" pitchFamily="18" charset="0"/>
                          </a:rPr>
                        </m:ctrlPr>
                      </m:sSubPr>
                      <m:e>
                        <m:r>
                          <a:rPr lang="en-US" sz="2000" b="1" i="1" smtClean="0">
                            <a:effectLst/>
                            <a:latin typeface="Cambria Math" panose="02040503050406030204" pitchFamily="18" charset="0"/>
                            <a:ea typeface="Cambria Math" panose="02040503050406030204" pitchFamily="18" charset="0"/>
                          </a:rPr>
                          <m:t>𝒒</m:t>
                        </m:r>
                      </m:e>
                      <m:sub>
                        <m:r>
                          <a:rPr lang="en-US" sz="2000" b="1" i="1" smtClean="0">
                            <a:effectLst/>
                            <a:latin typeface="Cambria Math" panose="02040503050406030204" pitchFamily="18" charset="0"/>
                            <a:ea typeface="Cambria Math" panose="02040503050406030204" pitchFamily="18" charset="0"/>
                          </a:rPr>
                          <m:t>𝟐</m:t>
                        </m:r>
                      </m:sub>
                    </m:sSub>
                    <m:r>
                      <a:rPr lang="en-US" sz="2000" b="1" i="1" smtClean="0">
                        <a:effectLst/>
                        <a:latin typeface="Cambria Math" panose="02040503050406030204" pitchFamily="18" charset="0"/>
                        <a:ea typeface="Cambria Math" panose="02040503050406030204" pitchFamily="18" charset="0"/>
                      </a:rPr>
                      <m:t>}</m:t>
                    </m:r>
                  </m:oMath>
                </a14:m>
                <a:r>
                  <a:rPr lang="en-US" sz="2000" dirty="0">
                    <a:effectLst/>
                    <a:latin typeface="Times New Roman" panose="02020603050405020304" pitchFamily="18" charset="0"/>
                  </a:rPr>
                  <a:t> </a:t>
                </a:r>
                <a:r>
                  <a:rPr lang="vi-VN" sz="2000" dirty="0">
                    <a:effectLst/>
                    <a:latin typeface="Times New Roman" panose="02020603050405020304" pitchFamily="18" charset="0"/>
                  </a:rPr>
                  <a:t>chứa trạng thái kết thúc </a:t>
                </a:r>
                <a14:m>
                  <m:oMath xmlns:m="http://schemas.openxmlformats.org/officeDocument/2006/math">
                    <m:sSub>
                      <m:sSubPr>
                        <m:ctrlPr>
                          <a:rPr lang="en-US" sz="2000" b="1" i="1">
                            <a:latin typeface="Cambria Math" panose="02040503050406030204" pitchFamily="18" charset="0"/>
                            <a:ea typeface="Cambria Math" panose="02040503050406030204" pitchFamily="18" charset="0"/>
                          </a:rPr>
                        </m:ctrlPr>
                      </m:sSubPr>
                      <m:e>
                        <m:r>
                          <a:rPr lang="en-US" sz="2000" b="1" i="1">
                            <a:latin typeface="Cambria Math" panose="02040503050406030204" pitchFamily="18" charset="0"/>
                            <a:ea typeface="Cambria Math" panose="02040503050406030204" pitchFamily="18" charset="0"/>
                          </a:rPr>
                          <m:t>𝒒</m:t>
                        </m:r>
                      </m:e>
                      <m:sub>
                        <m:r>
                          <a:rPr lang="en-US" sz="2000" b="1" i="1">
                            <a:latin typeface="Cambria Math" panose="02040503050406030204" pitchFamily="18" charset="0"/>
                            <a:ea typeface="Cambria Math" panose="02040503050406030204" pitchFamily="18" charset="0"/>
                          </a:rPr>
                          <m:t>𝟐</m:t>
                        </m:r>
                      </m:sub>
                    </m:sSub>
                  </m:oMath>
                </a14:m>
                <a:r>
                  <a:rPr lang="en-US" sz="2000" dirty="0">
                    <a:effectLst/>
                    <a:latin typeface="Times New Roman" panose="02020603050405020304" pitchFamily="18" charset="0"/>
                  </a:rPr>
                  <a:t>.</a:t>
                </a:r>
                <a:endParaRPr lang="vi-VN" sz="2000" dirty="0">
                  <a:effectLst/>
                  <a:latin typeface="Times New Roman" panose="02020603050405020304" pitchFamily="18" charset="0"/>
                </a:endParaRPr>
              </a:p>
            </p:txBody>
          </p:sp>
        </mc:Choice>
        <mc:Fallback xmlns="">
          <p:sp>
            <p:nvSpPr>
              <p:cNvPr id="3" name="Text Placeholder 2">
                <a:extLst>
                  <a:ext uri="{FF2B5EF4-FFF2-40B4-BE49-F238E27FC236}">
                    <a16:creationId xmlns:a16="http://schemas.microsoft.com/office/drawing/2014/main" id="{B337A941-8304-C7CF-B290-0BB098E4244C}"/>
                  </a:ext>
                </a:extLst>
              </p:cNvPr>
              <p:cNvSpPr>
                <a:spLocks noGrp="1" noRot="1" noChangeAspect="1" noMove="1" noResize="1" noEditPoints="1" noAdjustHandles="1" noChangeArrowheads="1" noChangeShapeType="1" noTextEdit="1"/>
              </p:cNvSpPr>
              <p:nvPr>
                <p:ph type="body" idx="1"/>
              </p:nvPr>
            </p:nvSpPr>
            <p:spPr>
              <a:xfrm>
                <a:off x="838200" y="1477568"/>
                <a:ext cx="10515600" cy="5057080"/>
              </a:xfrm>
              <a:blipFill>
                <a:blip r:embed="rId3"/>
                <a:stretch>
                  <a:fillRect/>
                </a:stretch>
              </a:blipFill>
            </p:spPr>
            <p:txBody>
              <a:bodyPr/>
              <a:lstStyle/>
              <a:p>
                <a:r>
                  <a:rPr lang="en-US">
                    <a:noFill/>
                  </a:rPr>
                  <a:t> </a:t>
                </a:r>
              </a:p>
            </p:txBody>
          </p:sp>
        </mc:Fallback>
      </mc:AlternateContent>
      <p:sp>
        <p:nvSpPr>
          <p:cNvPr id="8" name="Title 1">
            <a:extLst>
              <a:ext uri="{FF2B5EF4-FFF2-40B4-BE49-F238E27FC236}">
                <a16:creationId xmlns:a16="http://schemas.microsoft.com/office/drawing/2014/main" id="{DFB7E517-360E-4482-94A1-5B236FDC7FA7}"/>
              </a:ext>
            </a:extLst>
          </p:cNvPr>
          <p:cNvSpPr>
            <a:spLocks noGrp="1"/>
          </p:cNvSpPr>
          <p:nvPr>
            <p:ph type="title"/>
          </p:nvPr>
        </p:nvSpPr>
        <p:spPr>
          <a:xfrm>
            <a:off x="838200" y="394601"/>
            <a:ext cx="10515600" cy="734403"/>
          </a:xfrm>
        </p:spPr>
        <p:txBody>
          <a:bodyPr/>
          <a:lstStyle/>
          <a:p>
            <a:r>
              <a:rPr lang="en-US"/>
              <a:t>1. Cơ sở lý thuyết</a:t>
            </a:r>
            <a:endParaRPr lang="en-US" dirty="0"/>
          </a:p>
        </p:txBody>
      </p:sp>
      <p:sp>
        <p:nvSpPr>
          <p:cNvPr id="11" name="TextBox 10">
            <a:extLst>
              <a:ext uri="{FF2B5EF4-FFF2-40B4-BE49-F238E27FC236}">
                <a16:creationId xmlns:a16="http://schemas.microsoft.com/office/drawing/2014/main" id="{D7CE3920-670C-4DFF-9E11-A285296F94CF}"/>
              </a:ext>
            </a:extLst>
          </p:cNvPr>
          <p:cNvSpPr txBox="1"/>
          <p:nvPr/>
        </p:nvSpPr>
        <p:spPr>
          <a:xfrm>
            <a:off x="838200" y="1015903"/>
            <a:ext cx="4191777" cy="461665"/>
          </a:xfrm>
          <a:prstGeom prst="rect">
            <a:avLst/>
          </a:prstGeom>
          <a:noFill/>
        </p:spPr>
        <p:txBody>
          <a:bodyPr wrap="square">
            <a:spAutoFit/>
          </a:bodyPr>
          <a:lstStyle/>
          <a:p>
            <a:r>
              <a:rPr lang="en-US" sz="2400" b="1">
                <a:latin typeface="Times New Roman" panose="02020603050405020304" pitchFamily="18" charset="0"/>
                <a:cs typeface="Times New Roman" panose="02020603050405020304" pitchFamily="18" charset="0"/>
              </a:rPr>
              <a:t>Cách hoạt động của </a:t>
            </a:r>
            <a:r>
              <a:rPr lang="vi-VN" sz="2400" b="1" i="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NFAε</a:t>
            </a:r>
            <a:endParaRPr 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9780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
          <p:cNvSpPr txBox="1">
            <a:spLocks noGrp="1"/>
          </p:cNvSpPr>
          <p:nvPr>
            <p:ph type="ctrTitle"/>
          </p:nvPr>
        </p:nvSpPr>
        <p:spPr>
          <a:xfrm>
            <a:off x="1443567" y="1773238"/>
            <a:ext cx="10029565" cy="165576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1F5CA9"/>
              </a:buClr>
              <a:buSzPts val="4000"/>
              <a:buFont typeface="K2D"/>
              <a:buNone/>
            </a:pPr>
            <a:r>
              <a:rPr lang="en-US"/>
              <a:t>Phần 2: Mục tiêu bài toán</a:t>
            </a:r>
            <a:endParaRPr/>
          </a:p>
        </p:txBody>
      </p:sp>
      <p:sp>
        <p:nvSpPr>
          <p:cNvPr id="580" name="Google Shape;580;p3"/>
          <p:cNvSpPr txBox="1">
            <a:spLocks noGrp="1"/>
          </p:cNvSpPr>
          <p:nvPr>
            <p:ph type="subTitle" idx="1"/>
          </p:nvPr>
        </p:nvSpPr>
        <p:spPr>
          <a:xfrm>
            <a:off x="1167204" y="3415004"/>
            <a:ext cx="10838184" cy="7965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100000"/>
              </a:lnSpc>
              <a:spcBef>
                <a:spcPts val="0"/>
              </a:spcBef>
              <a:spcAft>
                <a:spcPts val="0"/>
              </a:spcAft>
              <a:buClr>
                <a:schemeClr val="dk1"/>
              </a:buClr>
              <a:buFont typeface="Arial"/>
              <a:buNone/>
            </a:pPr>
            <a:r>
              <a:rPr lang="en-US" sz="2800" b="1">
                <a:solidFill>
                  <a:srgbClr val="00B0F0"/>
                </a:solidFill>
                <a:latin typeface="Arial"/>
                <a:ea typeface="Arial"/>
                <a:cs typeface="Arial"/>
                <a:sym typeface="Arial"/>
              </a:rPr>
              <a:t>Xây dựng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và kiểm tra một chuỗi có thuộc NFA</a:t>
            </a:r>
            <a:r>
              <a:rPr lang="el-GR" sz="2800" b="1">
                <a:solidFill>
                  <a:srgbClr val="00B0F0"/>
                </a:solidFill>
                <a:latin typeface="Arial"/>
                <a:ea typeface="Arial"/>
                <a:cs typeface="Arial"/>
                <a:sym typeface="Arial"/>
              </a:rPr>
              <a:t>ε </a:t>
            </a:r>
            <a:r>
              <a:rPr lang="en-US" sz="2800" b="1">
                <a:solidFill>
                  <a:srgbClr val="00B0F0"/>
                </a:solidFill>
                <a:latin typeface="Arial"/>
                <a:ea typeface="Arial"/>
                <a:cs typeface="Arial"/>
                <a:sym typeface="Arial"/>
              </a:rPr>
              <a:t>đã cho không</a:t>
            </a:r>
          </a:p>
        </p:txBody>
      </p:sp>
    </p:spTree>
    <p:extLst>
      <p:ext uri="{BB962C8B-B14F-4D97-AF65-F5344CB8AC3E}">
        <p14:creationId xmlns:p14="http://schemas.microsoft.com/office/powerpoint/2010/main" val="15334673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316D8B1-1680-078C-68C7-D924C68E0F6C}"/>
              </a:ext>
            </a:extLst>
          </p:cNvPr>
          <p:cNvSpPr>
            <a:spLocks noGrp="1"/>
          </p:cNvSpPr>
          <p:nvPr>
            <p:ph type="body" idx="1"/>
          </p:nvPr>
        </p:nvSpPr>
        <p:spPr>
          <a:xfrm>
            <a:off x="838200" y="1825625"/>
            <a:ext cx="10515600" cy="3100938"/>
          </a:xfrm>
        </p:spPr>
        <p:txBody>
          <a:bodyPr>
            <a:normAutofit fontScale="85000" lnSpcReduction="10000"/>
          </a:bodyPr>
          <a:lstStyle/>
          <a:p>
            <a:pPr marL="571500" indent="-342900">
              <a:lnSpc>
                <a:spcPct val="200000"/>
              </a:lnSpc>
              <a:buFont typeface="Arial" panose="020B0604020202020204" pitchFamily="34" charset="0"/>
              <a:buChar char="•"/>
            </a:pPr>
            <a:r>
              <a:rPr lang="vi-VN" dirty="0">
                <a:effectLst/>
                <a:latin typeface="Times New Roman" panose="02020603050405020304" pitchFamily="18" charset="0"/>
                <a:ea typeface="Times New Roman" panose="02020603050405020304" pitchFamily="18" charset="0"/>
              </a:rPr>
              <a:t>Xây dựng và mô phỏng một NFAε</a:t>
            </a:r>
            <a:endParaRPr lang="en-US" dirty="0">
              <a:effectLst/>
              <a:latin typeface="Times New Roman" panose="02020603050405020304" pitchFamily="18" charset="0"/>
              <a:ea typeface="Times New Roman" panose="02020603050405020304" pitchFamily="18" charset="0"/>
            </a:endParaRPr>
          </a:p>
          <a:p>
            <a:pPr marL="571500" indent="-342900">
              <a:lnSpc>
                <a:spcPct val="200000"/>
              </a:lnSpc>
              <a:buFont typeface="Arial" panose="020B0604020202020204" pitchFamily="34" charset="0"/>
              <a:buChar char="•"/>
            </a:pPr>
            <a:r>
              <a:rPr lang="vi-VN" dirty="0">
                <a:effectLst/>
                <a:latin typeface="Times New Roman" panose="02020603050405020304" pitchFamily="18" charset="0"/>
                <a:ea typeface="Times New Roman" panose="02020603050405020304" pitchFamily="18" charset="0"/>
              </a:rPr>
              <a:t>Kiểm tra chuỗi với NFAε</a:t>
            </a:r>
            <a:endParaRPr lang="en-US" dirty="0">
              <a:latin typeface="Times New Roman" panose="02020603050405020304" pitchFamily="18" charset="0"/>
              <a:ea typeface="Times New Roman" panose="02020603050405020304" pitchFamily="18" charset="0"/>
            </a:endParaRPr>
          </a:p>
          <a:p>
            <a:pPr marL="571500" indent="-342900">
              <a:lnSpc>
                <a:spcPct val="200000"/>
              </a:lnSpc>
              <a:buFont typeface="Arial" panose="020B0604020202020204" pitchFamily="34" charset="0"/>
              <a:buChar char="•"/>
            </a:pPr>
            <a:r>
              <a:rPr lang="vi-VN" dirty="0">
                <a:effectLst/>
                <a:latin typeface="Times New Roman" panose="02020603050405020304" pitchFamily="18" charset="0"/>
                <a:ea typeface="Times New Roman" panose="02020603050405020304" pitchFamily="18" charset="0"/>
              </a:rPr>
              <a:t>Tích hợp </a:t>
            </a:r>
            <a:r>
              <a:rPr lang="vi-VN">
                <a:effectLst/>
                <a:latin typeface="Times New Roman" panose="02020603050405020304" pitchFamily="18" charset="0"/>
                <a:ea typeface="Times New Roman" panose="02020603050405020304" pitchFamily="18" charset="0"/>
              </a:rPr>
              <a:t>với file</a:t>
            </a:r>
            <a:endParaRPr lang="en-US">
              <a:effectLst/>
              <a:latin typeface="Times New Roman" panose="02020603050405020304" pitchFamily="18" charset="0"/>
              <a:ea typeface="Times New Roman" panose="02020603050405020304" pitchFamily="18" charset="0"/>
            </a:endParaRPr>
          </a:p>
          <a:p>
            <a:pPr marL="571500" indent="-342900">
              <a:lnSpc>
                <a:spcPct val="200000"/>
              </a:lnSpc>
              <a:buFont typeface="Arial" panose="020B0604020202020204" pitchFamily="34" charset="0"/>
              <a:buChar char="•"/>
            </a:pPr>
            <a:r>
              <a:rPr lang="en-US">
                <a:latin typeface="Times New Roman" panose="02020603050405020304" pitchFamily="18" charset="0"/>
              </a:rPr>
              <a:t>Chuyển đổi biểu thức chính quy sang NFA</a:t>
            </a:r>
            <a:r>
              <a:rPr lang="vi-VN">
                <a:effectLst/>
                <a:latin typeface="Times New Roman" panose="02020603050405020304" pitchFamily="18" charset="0"/>
                <a:ea typeface="Times New Roman" panose="02020603050405020304" pitchFamily="18" charset="0"/>
              </a:rPr>
              <a:t>ε</a:t>
            </a:r>
            <a:endParaRPr lang="en-US">
              <a:latin typeface="Times New Roman" panose="02020603050405020304" pitchFamily="18" charset="0"/>
              <a:ea typeface="Times New Roman" panose="02020603050405020304" pitchFamily="18" charset="0"/>
            </a:endParaRPr>
          </a:p>
        </p:txBody>
      </p:sp>
      <p:sp>
        <p:nvSpPr>
          <p:cNvPr id="6" name="Title 1">
            <a:extLst>
              <a:ext uri="{FF2B5EF4-FFF2-40B4-BE49-F238E27FC236}">
                <a16:creationId xmlns:a16="http://schemas.microsoft.com/office/drawing/2014/main" id="{6AF6ED6A-65C4-4E62-B88C-2DD05E49E630}"/>
              </a:ext>
            </a:extLst>
          </p:cNvPr>
          <p:cNvSpPr>
            <a:spLocks noGrp="1"/>
          </p:cNvSpPr>
          <p:nvPr>
            <p:ph type="title"/>
          </p:nvPr>
        </p:nvSpPr>
        <p:spPr>
          <a:xfrm>
            <a:off x="838200" y="394601"/>
            <a:ext cx="10515600" cy="734403"/>
          </a:xfrm>
        </p:spPr>
        <p:txBody>
          <a:bodyPr/>
          <a:lstStyle/>
          <a:p>
            <a:r>
              <a:rPr lang="en-US"/>
              <a:t>2. Mục tiêu bài toán</a:t>
            </a:r>
            <a:endParaRPr lang="en-US" dirty="0"/>
          </a:p>
        </p:txBody>
      </p:sp>
    </p:spTree>
    <p:extLst>
      <p:ext uri="{BB962C8B-B14F-4D97-AF65-F5344CB8AC3E}">
        <p14:creationId xmlns:p14="http://schemas.microsoft.com/office/powerpoint/2010/main" val="2177794598"/>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665</TotalTime>
  <Words>2838</Words>
  <Application>Microsoft Office PowerPoint</Application>
  <PresentationFormat>Widescreen</PresentationFormat>
  <Paragraphs>287</Paragraphs>
  <Slides>50</Slides>
  <Notes>10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50</vt:i4>
      </vt:variant>
    </vt:vector>
  </HeadingPairs>
  <TitlesOfParts>
    <vt:vector size="62" baseType="lpstr">
      <vt:lpstr>Cambria Math</vt:lpstr>
      <vt:lpstr>Arial</vt:lpstr>
      <vt:lpstr>Readex Pro</vt:lpstr>
      <vt:lpstr>Barlow</vt:lpstr>
      <vt:lpstr>Courier New</vt:lpstr>
      <vt:lpstr>Times New Roman</vt:lpstr>
      <vt:lpstr>Calibri</vt:lpstr>
      <vt:lpstr>JetBrains Mono</vt:lpstr>
      <vt:lpstr>K2D</vt:lpstr>
      <vt:lpstr>Wingdings</vt:lpstr>
      <vt:lpstr>Symbol</vt:lpstr>
      <vt:lpstr>Office Theme</vt:lpstr>
      <vt:lpstr>BÁO CÁO ĐỒ ÁN TIN HỌC LÝ THUYẾT </vt:lpstr>
      <vt:lpstr>Các nội dung chính</vt:lpstr>
      <vt:lpstr>Phần 1: Cơ sở lý thuyết</vt:lpstr>
      <vt:lpstr>1. Cơ sở lý thuyết</vt:lpstr>
      <vt:lpstr>1. Cơ sở lý thuyết</vt:lpstr>
      <vt:lpstr>1. Cơ sở lý thuyết</vt:lpstr>
      <vt:lpstr>1. Cơ sở lý thuyết</vt:lpstr>
      <vt:lpstr>Phần 2: Mục tiêu bài toán</vt:lpstr>
      <vt:lpstr>2. Mục tiêu bài toán</vt:lpstr>
      <vt:lpstr>Phần 3: Phương pháp thực hiện</vt:lpstr>
      <vt:lpstr>3. Phương pháp thực hiện</vt:lpstr>
      <vt:lpstr>3. Phương pháp thực hiện</vt:lpstr>
      <vt:lpstr>PowerPoint Presentation</vt:lpstr>
      <vt:lpstr>3. Phương pháp thực hiện</vt:lpstr>
      <vt:lpstr>3. Phương pháp thực hiện</vt:lpstr>
      <vt:lpstr>3. Phương pháp thực hiện</vt:lpstr>
      <vt:lpstr>3. Phương pháp thực hiện</vt:lpstr>
      <vt:lpstr>3. Phương pháp thực hiện</vt:lpstr>
      <vt:lpstr>3. Phương pháp thực hiện</vt:lpstr>
      <vt:lpstr>3. Phương pháp thực hiện</vt:lpstr>
      <vt:lpstr>3. Phương pháp thực hiện</vt:lpstr>
      <vt:lpstr>3. Phương pháp thực hiện</vt:lpstr>
      <vt:lpstr>3. Phương pháp thực hiện</vt:lpstr>
      <vt:lpstr>3. Phương pháp thực hiện</vt:lpstr>
      <vt:lpstr>Phần 4: Thiết kế và cài đặt</vt:lpstr>
      <vt:lpstr>4. Thiết kế và cài đặt</vt:lpstr>
      <vt:lpstr>4. Thiết kế và cài đặt - Lớp State</vt:lpstr>
      <vt:lpstr>4. Thiết kế và cài đặt - Lớp NFAe</vt:lpstr>
      <vt:lpstr>4. Thiết kế và cài đặt - Lớp NFAe</vt:lpstr>
      <vt:lpstr>4. Thiết kế và cài đặt - Lớp NFAe</vt:lpstr>
      <vt:lpstr>4. Thiết kế và cài đặt - Lớp NFAe</vt:lpstr>
      <vt:lpstr>4. Thiết kế và cài đặt</vt:lpstr>
      <vt:lpstr>4. Thiết kế và cài đặt</vt:lpstr>
      <vt:lpstr>4. Thiết kế và cài đặt</vt:lpstr>
      <vt:lpstr>4. Thiết kế và cài đặt</vt:lpstr>
      <vt:lpstr>4. Thiết kế và cài đặt</vt:lpstr>
      <vt:lpstr>4. Thiết kế và cài đặt – Lớp NFAeMenu</vt:lpstr>
      <vt:lpstr>4. Thiết kế và cài đặt – Lớp NFAeMenu</vt:lpstr>
      <vt:lpstr>4. Thiết kế và cài đặt – Lớp NFAeMenu</vt:lpstr>
      <vt:lpstr>4. Thiết kế và cài đặt – Lớp NFAeMenu</vt:lpstr>
      <vt:lpstr>4. Thiết kế và cài đặt – Lớp NFAeMenu</vt:lpstr>
      <vt:lpstr>Phần 5: Kết quả đạt được</vt:lpstr>
      <vt:lpstr>5. Kết quả đạt được</vt:lpstr>
      <vt:lpstr>5. Kết quả đạt được</vt:lpstr>
      <vt:lpstr>5. Kết quả đạt được</vt:lpstr>
      <vt:lpstr>5. Kết quả đạt được</vt:lpstr>
      <vt:lpstr>Phần 6: Hướng phát triển</vt:lpstr>
      <vt:lpstr>6. Hướng phát triển</vt:lpstr>
      <vt:lpstr>Tài liệu kham khảo</vt:lpstr>
      <vt:lpstr>CÁM ƠN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CTU Media</dc:creator>
  <cp:lastModifiedBy>Khải Nguyễn Phước</cp:lastModifiedBy>
  <cp:revision>65</cp:revision>
  <dcterms:created xsi:type="dcterms:W3CDTF">2022-07-01T08:15:51Z</dcterms:created>
  <dcterms:modified xsi:type="dcterms:W3CDTF">2024-11-29T03:42:05Z</dcterms:modified>
</cp:coreProperties>
</file>